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_rels/data3.xml.rels" ContentType="application/vnd.openxmlformats-package.relationships+xml"/>
  <Override PartName="/ppt/diagrams/_rels/data2.xml.rels" ContentType="application/vnd.openxmlformats-package.relationships+xml"/>
  <Override PartName="/ppt/diagrams/_rels/data1.xml.rels" ContentType="application/vnd.openxmlformats-package.relationships+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ata2.xml" ContentType="application/vnd.openxmlformats-officedocument.drawingml.diagramData+xml"/>
  <Override PartName="/ppt/diagrams/layout3.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ata3.xml" ContentType="application/vnd.openxmlformats-officedocument.drawingml.diagramData+xml"/>
  <Override PartName="/ppt/diagrams/quickStyle3.xml" ContentType="application/vnd.openxmlformats-officedocument.drawingml.diagramStyle+xml"/>
  <Override PartName="/ppt/diagrams/colors3.xml" ContentType="application/vnd.openxmlformats-officedocument.drawingml.diagramColors+xml"/>
  <Override PartName="/ppt/notesSlides/_rels/notesSlide20.xml.rels" ContentType="application/vnd.openxmlformats-package.relationships+xml"/>
  <Override PartName="/ppt/notesSlides/notesSlide20.xml" ContentType="application/vnd.openxmlformats-officedocument.presentationml.notesSlide+xml"/>
  <Override PartName="/ppt/_rels/presentation.xml.rels" ContentType="application/vnd.openxmlformats-package.relationships+xml"/>
  <Override PartName="/ppt/media/image27.jpeg" ContentType="image/jpeg"/>
  <Override PartName="/ppt/media/image21.jpeg" ContentType="image/jpeg"/>
  <Override PartName="/ppt/media/image20.jpeg" ContentType="image/jpeg"/>
  <Override PartName="/ppt/media/image19.jpeg" ContentType="image/jpeg"/>
  <Override PartName="/ppt/media/image25.png" ContentType="image/png"/>
  <Override PartName="/ppt/media/OOXDiagramDataRels2_1.jpeg" ContentType="image/jpeg"/>
  <Override PartName="/ppt/media/image17.jpeg" ContentType="image/jpeg"/>
  <Override PartName="/ppt/media/image16.jpeg" ContentType="image/jpeg"/>
  <Override PartName="/ppt/media/image15.jpeg" ContentType="image/jpeg"/>
  <Override PartName="/ppt/media/image22.jpeg" ContentType="image/jpeg"/>
  <Override PartName="/ppt/media/image39.png" ContentType="image/png"/>
  <Override PartName="/ppt/media/image1.jpeg" ContentType="image/jpeg"/>
  <Override PartName="/ppt/media/image35.jpeg" ContentType="image/jpeg"/>
  <Override PartName="/ppt/media/image23.jpeg" ContentType="image/jpeg"/>
  <Override PartName="/ppt/media/image2.jpeg" ContentType="image/jpeg"/>
  <Override PartName="/ppt/media/image24.jpeg" ContentType="image/jpeg"/>
  <Override PartName="/ppt/media/image3.jpeg" ContentType="image/jpeg"/>
  <Override PartName="/ppt/media/image4.jpeg" ContentType="image/jpeg"/>
  <Override PartName="/ppt/media/image26.jpeg" ContentType="image/jpeg"/>
  <Override PartName="/ppt/media/image42.png" ContentType="image/png"/>
  <Override PartName="/ppt/media/image5.jpeg" ContentType="image/jpeg"/>
  <Override PartName="/ppt/media/image29.jpeg" ContentType="image/jpeg"/>
  <Override PartName="/ppt/media/image28.png" ContentType="image/png"/>
  <Override PartName="/ppt/media/image7.jpeg" ContentType="image/jpeg"/>
  <Override PartName="/ppt/media/image10.jpeg" ContentType="image/jpeg"/>
  <Override PartName="/ppt/media/image6.png" ContentType="image/png"/>
  <Override PartName="/ppt/media/image36.png" ContentType="image/png"/>
  <Override PartName="/ppt/media/image18.png" ContentType="image/png"/>
  <Override PartName="/ppt/media/image46.jpeg" ContentType="image/jpeg"/>
  <Override PartName="/ppt/media/image47.jpeg" ContentType="image/jpeg"/>
  <Override PartName="/ppt/media/OOXDiagramDataRels1_0.jpeg" ContentType="image/jpeg"/>
  <Override PartName="/ppt/media/image49.jpeg" ContentType="image/jpeg"/>
  <Override PartName="/ppt/media/image48.jpeg" ContentType="image/jpeg"/>
  <Override PartName="/ppt/media/image37.png" ContentType="image/png"/>
  <Override PartName="/ppt/media/OOXDiagramDataRels1_1.jpeg" ContentType="image/jpeg"/>
  <Override PartName="/ppt/media/OOXDiagramDataRels1_2.jpeg" ContentType="image/jpeg"/>
  <Override PartName="/ppt/media/image32.png" ContentType="image/png"/>
  <Override PartName="/ppt/media/OOXDiagramDataRels3_0.jpeg" ContentType="image/jpeg"/>
  <Override PartName="/ppt/media/image45.png" ContentType="image/png"/>
  <Override PartName="/ppt/media/image44.jpeg" ContentType="image/jpeg"/>
  <Override PartName="/ppt/media/image12.jpeg" ContentType="image/jpeg"/>
  <Override PartName="/ppt/media/image34.png" ContentType="image/png"/>
  <Override PartName="/ppt/media/OOXDiagramDataRels3_1.jpeg" ContentType="image/jpeg"/>
  <Override PartName="/ppt/media/OOXDiagramDataRels2_0.jpeg" ContentType="image/jpeg"/>
  <Override PartName="/ppt/media/OOXDiagramDataRels3_2.jpeg" ContentType="image/jpeg"/>
  <Override PartName="/ppt/media/image9.jpeg" ContentType="image/jpeg"/>
  <Override PartName="/ppt/media/image11.jpeg" ContentType="image/jpeg"/>
  <Override PartName="/ppt/media/OOXDiagramDataRels2_2.jpeg" ContentType="image/jpeg"/>
  <Override PartName="/ppt/media/image43.jpeg" ContentType="image/jpeg"/>
  <Override PartName="/ppt/media/image33.png" ContentType="image/png"/>
  <Override PartName="/ppt/media/image38.png" ContentType="image/png"/>
  <Override PartName="/ppt/media/image8.png" ContentType="image/png"/>
  <Override PartName="/ppt/media/image31.jpeg" ContentType="image/jpeg"/>
  <Override PartName="/ppt/media/image30.jpeg" ContentType="image/jpeg"/>
  <Override PartName="/ppt/media/image40.jpeg" ContentType="image/jpeg"/>
  <Override PartName="/ppt/media/image13.jpeg" ContentType="image/jpeg"/>
  <Override PartName="/ppt/media/image14.jpeg" ContentType="image/jpeg"/>
  <Override PartName="/ppt/media/image41.jpeg" ContentType="image/jpe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
</Relationships>
</file>

<file path=ppt/diagrams/_rels/data1.xml.rels><?xml version="1.0" encoding="UTF-8"?>
<Relationships xmlns="http://schemas.openxmlformats.org/package/2006/relationships"><Relationship Id="rId1" Type="http://schemas.openxmlformats.org/officeDocument/2006/relationships/image" Target="../media/OOXDiagramDataRels1_0.jpeg"/><Relationship Id="rId2" Type="http://schemas.openxmlformats.org/officeDocument/2006/relationships/image" Target="../media/OOXDiagramDataRels1_1.jpeg"/><Relationship Id="rId3" Type="http://schemas.openxmlformats.org/officeDocument/2006/relationships/image" Target="../media/OOXDiagramDataRels1_2.jpeg"/>
</Relationships>
</file>

<file path=ppt/diagrams/_rels/data2.xml.rels><?xml version="1.0" encoding="UTF-8"?>
<Relationships xmlns="http://schemas.openxmlformats.org/package/2006/relationships"><Relationship Id="rId1" Type="http://schemas.openxmlformats.org/officeDocument/2006/relationships/image" Target="../media/OOXDiagramDataRels2_0.jpeg"/><Relationship Id="rId2" Type="http://schemas.openxmlformats.org/officeDocument/2006/relationships/image" Target="../media/OOXDiagramDataRels2_1.jpeg"/><Relationship Id="rId3" Type="http://schemas.openxmlformats.org/officeDocument/2006/relationships/image" Target="../media/OOXDiagramDataRels2_2.jpeg"/>
</Relationships>
</file>

<file path=ppt/diagrams/_rels/data3.xml.rels><?xml version="1.0" encoding="UTF-8"?>
<Relationships xmlns="http://schemas.openxmlformats.org/package/2006/relationships"><Relationship Id="rId1" Type="http://schemas.openxmlformats.org/officeDocument/2006/relationships/image" Target="../media/OOXDiagramDataRels3_0.jpeg"/><Relationship Id="rId2" Type="http://schemas.openxmlformats.org/officeDocument/2006/relationships/image" Target="../media/OOXDiagramDataRels3_1.jpeg"/><Relationship Id="rId3" Type="http://schemas.openxmlformats.org/officeDocument/2006/relationships/image" Target="../media/OOXDiagramDataRels3_2.jpeg"/>
</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F0A14-1AEC-420D-97E2-8D0667A43081}"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en-US"/>
        </a:p>
      </dgm:t>
    </dgm:pt>
    <dgm:pt modelId="{8F2A78C9-78FE-4C5E-87E8-A3F327585882}">
      <dgm:prSet/>
      <dgm:spPr/>
      <dgm:t>
        <a:bodyPr/>
        <a:lstStyle/>
        <a:p>
          <a:pPr rtl="0"/>
          <a:r>
            <a:rPr lang="en-US" dirty="0" smtClean="0"/>
            <a:t>Atul  Anand</a:t>
          </a:r>
          <a:endParaRPr lang="en-US" dirty="0"/>
        </a:p>
      </dgm:t>
    </dgm:pt>
    <dgm:pt modelId="{1D171B88-6011-4A51-9B30-750E2747D4B1}" type="parTrans" cxnId="{278A8F09-E33A-438A-8218-175C886C578D}">
      <dgm:prSet/>
      <dgm:spPr/>
      <dgm:t>
        <a:bodyPr/>
        <a:lstStyle/>
        <a:p>
          <a:endParaRPr lang="en-US"/>
        </a:p>
      </dgm:t>
    </dgm:pt>
    <dgm:pt modelId="{D3C25F1C-D11C-4EA9-80C2-57688C7F0C24}" type="sibTrans" cxnId="{278A8F09-E33A-438A-8218-175C886C578D}">
      <dgm:prSet/>
      <dgm:spPr/>
      <dgm:t>
        <a:bodyPr/>
        <a:lstStyle/>
        <a:p>
          <a:endParaRPr lang="en-US"/>
        </a:p>
      </dgm:t>
    </dgm:pt>
    <dgm:pt modelId="{4A4D65D3-61CF-41F2-AA19-D67204B28BEB}">
      <dgm:prSet/>
      <dgm:spPr/>
      <dgm:t>
        <a:bodyPr/>
        <a:lstStyle/>
        <a:p>
          <a:pPr rtl="0"/>
          <a:r>
            <a:rPr lang="en-US" dirty="0" smtClean="0"/>
            <a:t>BETN1CS15028</a:t>
          </a:r>
          <a:endParaRPr lang="en-US" dirty="0"/>
        </a:p>
      </dgm:t>
    </dgm:pt>
    <dgm:pt modelId="{D8B8728C-6391-49B0-A424-AB1B75B421FC}" type="parTrans" cxnId="{889D8422-F8DE-4AC2-961A-40EDB8428CC4}">
      <dgm:prSet/>
      <dgm:spPr/>
      <dgm:t>
        <a:bodyPr/>
        <a:lstStyle/>
        <a:p>
          <a:endParaRPr lang="en-US"/>
        </a:p>
      </dgm:t>
    </dgm:pt>
    <dgm:pt modelId="{C379967E-EB5B-4C9E-8902-FB1EDA606499}" type="sibTrans" cxnId="{889D8422-F8DE-4AC2-961A-40EDB8428CC4}">
      <dgm:prSet/>
      <dgm:spPr/>
      <dgm:t>
        <a:bodyPr/>
        <a:lstStyle/>
        <a:p>
          <a:endParaRPr lang="en-US"/>
        </a:p>
      </dgm:t>
    </dgm:pt>
    <dgm:pt modelId="{C684A454-DC43-4F0D-B5B5-9AC9533374AB}">
      <dgm:prSet/>
      <dgm:spPr>
        <a:solidFill>
          <a:srgbClr val="92D050"/>
        </a:solidFill>
      </dgm:spPr>
      <dgm:t>
        <a:bodyPr/>
        <a:lstStyle/>
        <a:p>
          <a:pPr rtl="0"/>
          <a:r>
            <a:rPr lang="en-US" dirty="0" smtClean="0"/>
            <a:t>CSE-A(2</a:t>
          </a:r>
          <a:r>
            <a:rPr lang="en-US" baseline="30000" dirty="0" smtClean="0"/>
            <a:t>nd</a:t>
          </a:r>
          <a:r>
            <a:rPr lang="en-US" dirty="0" smtClean="0"/>
            <a:t> Yr.)</a:t>
          </a:r>
          <a:endParaRPr lang="en-US" dirty="0"/>
        </a:p>
      </dgm:t>
    </dgm:pt>
    <dgm:pt modelId="{40369706-6B00-4650-BAFA-5B72971F63CC}" type="parTrans" cxnId="{D52E5D86-F5AC-4A5C-B240-31D0DEBBD144}">
      <dgm:prSet/>
      <dgm:spPr/>
      <dgm:t>
        <a:bodyPr/>
        <a:lstStyle/>
        <a:p>
          <a:endParaRPr lang="en-US"/>
        </a:p>
      </dgm:t>
    </dgm:pt>
    <dgm:pt modelId="{E39C7244-E07C-47BF-99E5-430B6028A5D6}" type="sibTrans" cxnId="{D52E5D86-F5AC-4A5C-B240-31D0DEBBD144}">
      <dgm:prSet/>
      <dgm:spPr/>
      <dgm:t>
        <a:bodyPr/>
        <a:lstStyle/>
        <a:p>
          <a:endParaRPr lang="en-US"/>
        </a:p>
      </dgm:t>
    </dgm:pt>
    <dgm:pt modelId="{8D81A88B-70C6-47EF-87E8-AED1AED246C6}" type="pres">
      <dgm:prSet presAssocID="{3FDF0A14-1AEC-420D-97E2-8D0667A43081}" presName="linearFlow" presStyleCnt="0">
        <dgm:presLayoutVars>
          <dgm:dir/>
          <dgm:resizeHandles val="exact"/>
        </dgm:presLayoutVars>
      </dgm:prSet>
      <dgm:spPr/>
      <dgm:t>
        <a:bodyPr/>
        <a:lstStyle/>
        <a:p>
          <a:endParaRPr lang="en-US"/>
        </a:p>
      </dgm:t>
    </dgm:pt>
    <dgm:pt modelId="{55E1E39F-EF82-4987-B297-2BD373A9E7A6}" type="pres">
      <dgm:prSet presAssocID="{8F2A78C9-78FE-4C5E-87E8-A3F327585882}" presName="composite" presStyleCnt="0"/>
      <dgm:spPr/>
    </dgm:pt>
    <dgm:pt modelId="{B1CF1A2E-B479-4E4F-B65D-97AEB228E364}" type="pres">
      <dgm:prSet presAssocID="{8F2A78C9-78FE-4C5E-87E8-A3F327585882}" presName="imgShp" presStyleLbl="fgImgPlace1" presStyleIdx="0" presStyleCnt="3"/>
      <dgm:spPr>
        <a:blipFill rotWithShape="0">
          <a:blip xmlns:r="http://schemas.openxmlformats.org/officeDocument/2006/relationships" r:embed="rId1"/>
          <a:stretch>
            <a:fillRect/>
          </a:stretch>
        </a:blipFill>
      </dgm:spPr>
    </dgm:pt>
    <dgm:pt modelId="{07129289-B0B4-4E02-8106-9C7D82436CBA}" type="pres">
      <dgm:prSet presAssocID="{8F2A78C9-78FE-4C5E-87E8-A3F327585882}" presName="txShp" presStyleLbl="node1" presStyleIdx="0" presStyleCnt="3" custScaleX="113549" custLinFactNeighborX="1739" custLinFactNeighborY="-34">
        <dgm:presLayoutVars>
          <dgm:bulletEnabled val="1"/>
        </dgm:presLayoutVars>
      </dgm:prSet>
      <dgm:spPr/>
      <dgm:t>
        <a:bodyPr/>
        <a:lstStyle/>
        <a:p>
          <a:endParaRPr lang="en-US"/>
        </a:p>
      </dgm:t>
    </dgm:pt>
    <dgm:pt modelId="{B4E7F284-176B-492D-9075-2D396540C249}" type="pres">
      <dgm:prSet presAssocID="{D3C25F1C-D11C-4EA9-80C2-57688C7F0C24}" presName="spacing" presStyleCnt="0"/>
      <dgm:spPr/>
    </dgm:pt>
    <dgm:pt modelId="{7F98A503-119D-4B0A-B443-84B1F8C47F7F}" type="pres">
      <dgm:prSet presAssocID="{4A4D65D3-61CF-41F2-AA19-D67204B28BEB}" presName="composite" presStyleCnt="0"/>
      <dgm:spPr/>
    </dgm:pt>
    <dgm:pt modelId="{58A33127-92F1-41D0-87E3-EB350AAB62D1}" type="pres">
      <dgm:prSet presAssocID="{4A4D65D3-61CF-41F2-AA19-D67204B28BEB}" presName="imgShp" presStyleLbl="fgImgPlace1" presStyleIdx="1" presStyleCnt="3"/>
      <dgm:spPr>
        <a:blipFill rotWithShape="0">
          <a:blip xmlns:r="http://schemas.openxmlformats.org/officeDocument/2006/relationships" r:embed="rId2"/>
          <a:stretch>
            <a:fillRect/>
          </a:stretch>
        </a:blipFill>
      </dgm:spPr>
    </dgm:pt>
    <dgm:pt modelId="{853B81D4-16E1-4817-87DF-7824728E41C8}" type="pres">
      <dgm:prSet presAssocID="{4A4D65D3-61CF-41F2-AA19-D67204B28BEB}" presName="txShp" presStyleLbl="node1" presStyleIdx="1" presStyleCnt="3" custScaleX="116392">
        <dgm:presLayoutVars>
          <dgm:bulletEnabled val="1"/>
        </dgm:presLayoutVars>
      </dgm:prSet>
      <dgm:spPr/>
      <dgm:t>
        <a:bodyPr/>
        <a:lstStyle/>
        <a:p>
          <a:endParaRPr lang="en-US"/>
        </a:p>
      </dgm:t>
    </dgm:pt>
    <dgm:pt modelId="{FDDA44A8-3335-45C8-98A0-4F38C7A32F96}" type="pres">
      <dgm:prSet presAssocID="{C379967E-EB5B-4C9E-8902-FB1EDA606499}" presName="spacing" presStyleCnt="0"/>
      <dgm:spPr/>
    </dgm:pt>
    <dgm:pt modelId="{086E6384-AF4C-484E-93F1-676F8381C9E4}" type="pres">
      <dgm:prSet presAssocID="{C684A454-DC43-4F0D-B5B5-9AC9533374AB}" presName="composite" presStyleCnt="0"/>
      <dgm:spPr/>
    </dgm:pt>
    <dgm:pt modelId="{2FDE7949-C1AD-4B3C-ACC2-637C86CA93F3}" type="pres">
      <dgm:prSet presAssocID="{C684A454-DC43-4F0D-B5B5-9AC9533374AB}" presName="imgShp" presStyleLbl="fgImgPlace1" presStyleIdx="2" presStyleCnt="3"/>
      <dgm:spPr>
        <a:blipFill rotWithShape="0">
          <a:blip xmlns:r="http://schemas.openxmlformats.org/officeDocument/2006/relationships" r:embed="rId3"/>
          <a:stretch>
            <a:fillRect/>
          </a:stretch>
        </a:blipFill>
      </dgm:spPr>
    </dgm:pt>
    <dgm:pt modelId="{99BA96B9-A9E3-4BB8-8D3C-7386F9FF7CA7}" type="pres">
      <dgm:prSet presAssocID="{C684A454-DC43-4F0D-B5B5-9AC9533374AB}" presName="txShp" presStyleLbl="node1" presStyleIdx="2" presStyleCnt="3" custScaleX="116392">
        <dgm:presLayoutVars>
          <dgm:bulletEnabled val="1"/>
        </dgm:presLayoutVars>
      </dgm:prSet>
      <dgm:spPr/>
      <dgm:t>
        <a:bodyPr/>
        <a:lstStyle/>
        <a:p>
          <a:endParaRPr lang="en-US"/>
        </a:p>
      </dgm:t>
    </dgm:pt>
  </dgm:ptLst>
  <dgm:cxnLst>
    <dgm:cxn modelId="{A559E3E3-6A42-4E85-9DC0-7CA940077BB6}" type="presOf" srcId="{C684A454-DC43-4F0D-B5B5-9AC9533374AB}" destId="{99BA96B9-A9E3-4BB8-8D3C-7386F9FF7CA7}" srcOrd="0" destOrd="0" presId="urn:microsoft.com/office/officeart/2005/8/layout/vList3"/>
    <dgm:cxn modelId="{D52E5D86-F5AC-4A5C-B240-31D0DEBBD144}" srcId="{3FDF0A14-1AEC-420D-97E2-8D0667A43081}" destId="{C684A454-DC43-4F0D-B5B5-9AC9533374AB}" srcOrd="2" destOrd="0" parTransId="{40369706-6B00-4650-BAFA-5B72971F63CC}" sibTransId="{E39C7244-E07C-47BF-99E5-430B6028A5D6}"/>
    <dgm:cxn modelId="{1D65B952-1876-401A-B008-17333F6E2BA2}" type="presOf" srcId="{8F2A78C9-78FE-4C5E-87E8-A3F327585882}" destId="{07129289-B0B4-4E02-8106-9C7D82436CBA}" srcOrd="0" destOrd="0" presId="urn:microsoft.com/office/officeart/2005/8/layout/vList3"/>
    <dgm:cxn modelId="{27F30D9C-C488-4837-AB39-856FFE2411D1}" type="presOf" srcId="{3FDF0A14-1AEC-420D-97E2-8D0667A43081}" destId="{8D81A88B-70C6-47EF-87E8-AED1AED246C6}" srcOrd="0" destOrd="0" presId="urn:microsoft.com/office/officeart/2005/8/layout/vList3"/>
    <dgm:cxn modelId="{A900EAF2-3C48-4026-B3D4-C1ADDA860CA7}" type="presOf" srcId="{4A4D65D3-61CF-41F2-AA19-D67204B28BEB}" destId="{853B81D4-16E1-4817-87DF-7824728E41C8}" srcOrd="0" destOrd="0" presId="urn:microsoft.com/office/officeart/2005/8/layout/vList3"/>
    <dgm:cxn modelId="{889D8422-F8DE-4AC2-961A-40EDB8428CC4}" srcId="{3FDF0A14-1AEC-420D-97E2-8D0667A43081}" destId="{4A4D65D3-61CF-41F2-AA19-D67204B28BEB}" srcOrd="1" destOrd="0" parTransId="{D8B8728C-6391-49B0-A424-AB1B75B421FC}" sibTransId="{C379967E-EB5B-4C9E-8902-FB1EDA606499}"/>
    <dgm:cxn modelId="{278A8F09-E33A-438A-8218-175C886C578D}" srcId="{3FDF0A14-1AEC-420D-97E2-8D0667A43081}" destId="{8F2A78C9-78FE-4C5E-87E8-A3F327585882}" srcOrd="0" destOrd="0" parTransId="{1D171B88-6011-4A51-9B30-750E2747D4B1}" sibTransId="{D3C25F1C-D11C-4EA9-80C2-57688C7F0C24}"/>
    <dgm:cxn modelId="{5A6381F9-7B64-49E9-ABAF-5420BEF98554}" type="presParOf" srcId="{8D81A88B-70C6-47EF-87E8-AED1AED246C6}" destId="{55E1E39F-EF82-4987-B297-2BD373A9E7A6}" srcOrd="0" destOrd="0" presId="urn:microsoft.com/office/officeart/2005/8/layout/vList3"/>
    <dgm:cxn modelId="{EAEB30BD-D92C-4128-8B66-5E25D3FF5491}" type="presParOf" srcId="{55E1E39F-EF82-4987-B297-2BD373A9E7A6}" destId="{B1CF1A2E-B479-4E4F-B65D-97AEB228E364}" srcOrd="0" destOrd="0" presId="urn:microsoft.com/office/officeart/2005/8/layout/vList3"/>
    <dgm:cxn modelId="{B3E9BC4F-D8D4-4E20-A1A2-3351C25AD24C}" type="presParOf" srcId="{55E1E39F-EF82-4987-B297-2BD373A9E7A6}" destId="{07129289-B0B4-4E02-8106-9C7D82436CBA}" srcOrd="1" destOrd="0" presId="urn:microsoft.com/office/officeart/2005/8/layout/vList3"/>
    <dgm:cxn modelId="{0409EE38-7F35-45D9-BABA-36B52C118E33}" type="presParOf" srcId="{8D81A88B-70C6-47EF-87E8-AED1AED246C6}" destId="{B4E7F284-176B-492D-9075-2D396540C249}" srcOrd="1" destOrd="0" presId="urn:microsoft.com/office/officeart/2005/8/layout/vList3"/>
    <dgm:cxn modelId="{A18DDB31-7218-4142-BB3B-B041B08F46A8}" type="presParOf" srcId="{8D81A88B-70C6-47EF-87E8-AED1AED246C6}" destId="{7F98A503-119D-4B0A-B443-84B1F8C47F7F}" srcOrd="2" destOrd="0" presId="urn:microsoft.com/office/officeart/2005/8/layout/vList3"/>
    <dgm:cxn modelId="{B6A0BE9A-AEEE-4577-BFFC-4DEDFB5F87AE}" type="presParOf" srcId="{7F98A503-119D-4B0A-B443-84B1F8C47F7F}" destId="{58A33127-92F1-41D0-87E3-EB350AAB62D1}" srcOrd="0" destOrd="0" presId="urn:microsoft.com/office/officeart/2005/8/layout/vList3"/>
    <dgm:cxn modelId="{E8E6A5D2-0412-4053-A518-ECF19ED629AD}" type="presParOf" srcId="{7F98A503-119D-4B0A-B443-84B1F8C47F7F}" destId="{853B81D4-16E1-4817-87DF-7824728E41C8}" srcOrd="1" destOrd="0" presId="urn:microsoft.com/office/officeart/2005/8/layout/vList3"/>
    <dgm:cxn modelId="{BDAF969A-B4FC-4D8B-81E4-75A8D5317FE2}" type="presParOf" srcId="{8D81A88B-70C6-47EF-87E8-AED1AED246C6}" destId="{FDDA44A8-3335-45C8-98A0-4F38C7A32F96}" srcOrd="3" destOrd="0" presId="urn:microsoft.com/office/officeart/2005/8/layout/vList3"/>
    <dgm:cxn modelId="{E938C2CD-7F9F-4C79-90A3-3A0D3973AA68}" type="presParOf" srcId="{8D81A88B-70C6-47EF-87E8-AED1AED246C6}" destId="{086E6384-AF4C-484E-93F1-676F8381C9E4}" srcOrd="4" destOrd="0" presId="urn:microsoft.com/office/officeart/2005/8/layout/vList3"/>
    <dgm:cxn modelId="{31538010-25F2-4F39-84EA-3391576F7598}" type="presParOf" srcId="{086E6384-AF4C-484E-93F1-676F8381C9E4}" destId="{2FDE7949-C1AD-4B3C-ACC2-637C86CA93F3}" srcOrd="0" destOrd="0" presId="urn:microsoft.com/office/officeart/2005/8/layout/vList3"/>
    <dgm:cxn modelId="{D8EDCE82-4EEE-4731-BB06-D7489B7444A9}" type="presParOf" srcId="{086E6384-AF4C-484E-93F1-676F8381C9E4}" destId="{99BA96B9-A9E3-4BB8-8D3C-7386F9FF7CA7}" srcOrd="1" destOrd="0" presId="urn:microsoft.com/office/officeart/2005/8/layout/vList3"/>
  </dgm:cxnLst>
  <dgm:bg/>
  <dgm:whole/>
</dgm:dataModel>
</file>

<file path=ppt/diagrams/data2.xml><?xml version="1.0" encoding="utf-8"?>
<dgm:dataModel xmlns:dgm="http://schemas.openxmlformats.org/drawingml/2006/diagram" xmlns:a="http://schemas.openxmlformats.org/drawingml/2006/main">
  <dgm:ptLst>
    <dgm:pt modelId="{3FDF0A14-1AEC-420D-97E2-8D0667A43081}"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en-US"/>
        </a:p>
      </dgm:t>
    </dgm:pt>
    <dgm:pt modelId="{8F2A78C9-78FE-4C5E-87E8-A3F327585882}">
      <dgm:prSet/>
      <dgm:spPr/>
      <dgm:t>
        <a:bodyPr/>
        <a:lstStyle/>
        <a:p>
          <a:pPr rtl="0"/>
          <a:r>
            <a:rPr lang="en-US" dirty="0" smtClean="0"/>
            <a:t>Bharti Parmar</a:t>
          </a:r>
          <a:endParaRPr lang="en-US" dirty="0"/>
        </a:p>
      </dgm:t>
    </dgm:pt>
    <dgm:pt modelId="{1D171B88-6011-4A51-9B30-750E2747D4B1}" type="parTrans" cxnId="{278A8F09-E33A-438A-8218-175C886C578D}">
      <dgm:prSet/>
      <dgm:spPr/>
      <dgm:t>
        <a:bodyPr/>
        <a:lstStyle/>
        <a:p>
          <a:endParaRPr lang="en-US"/>
        </a:p>
      </dgm:t>
    </dgm:pt>
    <dgm:pt modelId="{D3C25F1C-D11C-4EA9-80C2-57688C7F0C24}" type="sibTrans" cxnId="{278A8F09-E33A-438A-8218-175C886C578D}">
      <dgm:prSet/>
      <dgm:spPr/>
      <dgm:t>
        <a:bodyPr/>
        <a:lstStyle/>
        <a:p>
          <a:endParaRPr lang="en-US"/>
        </a:p>
      </dgm:t>
    </dgm:pt>
    <dgm:pt modelId="{4A4D65D3-61CF-41F2-AA19-D67204B28BEB}">
      <dgm:prSet/>
      <dgm:spPr/>
      <dgm:t>
        <a:bodyPr/>
        <a:lstStyle/>
        <a:p>
          <a:pPr rtl="0"/>
          <a:r>
            <a:rPr lang="en-US" dirty="0" smtClean="0"/>
            <a:t>BETN1CS15032</a:t>
          </a:r>
          <a:endParaRPr lang="en-US" dirty="0"/>
        </a:p>
      </dgm:t>
    </dgm:pt>
    <dgm:pt modelId="{D8B8728C-6391-49B0-A424-AB1B75B421FC}" type="parTrans" cxnId="{889D8422-F8DE-4AC2-961A-40EDB8428CC4}">
      <dgm:prSet/>
      <dgm:spPr/>
      <dgm:t>
        <a:bodyPr/>
        <a:lstStyle/>
        <a:p>
          <a:endParaRPr lang="en-US"/>
        </a:p>
      </dgm:t>
    </dgm:pt>
    <dgm:pt modelId="{C379967E-EB5B-4C9E-8902-FB1EDA606499}" type="sibTrans" cxnId="{889D8422-F8DE-4AC2-961A-40EDB8428CC4}">
      <dgm:prSet/>
      <dgm:spPr/>
      <dgm:t>
        <a:bodyPr/>
        <a:lstStyle/>
        <a:p>
          <a:endParaRPr lang="en-US"/>
        </a:p>
      </dgm:t>
    </dgm:pt>
    <dgm:pt modelId="{C684A454-DC43-4F0D-B5B5-9AC9533374AB}">
      <dgm:prSet/>
      <dgm:spPr>
        <a:solidFill>
          <a:srgbClr val="92D050"/>
        </a:solidFill>
      </dgm:spPr>
      <dgm:t>
        <a:bodyPr/>
        <a:lstStyle/>
        <a:p>
          <a:pPr rtl="0"/>
          <a:r>
            <a:rPr lang="en-US" dirty="0" smtClean="0"/>
            <a:t>CSE-A(3r</a:t>
          </a:r>
          <a:r>
            <a:rPr lang="en-US" baseline="30000" dirty="0" smtClean="0"/>
            <a:t>d</a:t>
          </a:r>
          <a:r>
            <a:rPr lang="en-US" dirty="0" smtClean="0"/>
            <a:t> </a:t>
          </a:r>
          <a:r>
            <a:rPr lang="en-US" dirty="0" smtClean="0"/>
            <a:t>Yr.)</a:t>
          </a:r>
          <a:endParaRPr lang="en-US" dirty="0"/>
        </a:p>
      </dgm:t>
    </dgm:pt>
    <dgm:pt modelId="{40369706-6B00-4650-BAFA-5B72971F63CC}" type="parTrans" cxnId="{D52E5D86-F5AC-4A5C-B240-31D0DEBBD144}">
      <dgm:prSet/>
      <dgm:spPr/>
      <dgm:t>
        <a:bodyPr/>
        <a:lstStyle/>
        <a:p>
          <a:endParaRPr lang="en-US"/>
        </a:p>
      </dgm:t>
    </dgm:pt>
    <dgm:pt modelId="{E39C7244-E07C-47BF-99E5-430B6028A5D6}" type="sibTrans" cxnId="{D52E5D86-F5AC-4A5C-B240-31D0DEBBD144}">
      <dgm:prSet/>
      <dgm:spPr/>
      <dgm:t>
        <a:bodyPr/>
        <a:lstStyle/>
        <a:p>
          <a:endParaRPr lang="en-US"/>
        </a:p>
      </dgm:t>
    </dgm:pt>
    <dgm:pt modelId="{8D81A88B-70C6-47EF-87E8-AED1AED246C6}" type="pres">
      <dgm:prSet presAssocID="{3FDF0A14-1AEC-420D-97E2-8D0667A43081}" presName="linearFlow" presStyleCnt="0">
        <dgm:presLayoutVars>
          <dgm:dir/>
          <dgm:resizeHandles val="exact"/>
        </dgm:presLayoutVars>
      </dgm:prSet>
      <dgm:spPr/>
      <dgm:t>
        <a:bodyPr/>
        <a:lstStyle/>
        <a:p>
          <a:endParaRPr lang="en-US"/>
        </a:p>
      </dgm:t>
    </dgm:pt>
    <dgm:pt modelId="{55E1E39F-EF82-4987-B297-2BD373A9E7A6}" type="pres">
      <dgm:prSet presAssocID="{8F2A78C9-78FE-4C5E-87E8-A3F327585882}" presName="composite" presStyleCnt="0"/>
      <dgm:spPr/>
    </dgm:pt>
    <dgm:pt modelId="{B1CF1A2E-B479-4E4F-B65D-97AEB228E364}" type="pres">
      <dgm:prSet presAssocID="{8F2A78C9-78FE-4C5E-87E8-A3F327585882}" presName="imgShp" presStyleLbl="fgImgPlace1" presStyleIdx="0" presStyleCnt="3"/>
      <dgm:spPr>
        <a:blipFill rotWithShape="0">
          <a:blip xmlns:r="http://schemas.openxmlformats.org/officeDocument/2006/relationships" r:embed="rId1"/>
          <a:stretch>
            <a:fillRect/>
          </a:stretch>
        </a:blipFill>
      </dgm:spPr>
    </dgm:pt>
    <dgm:pt modelId="{07129289-B0B4-4E02-8106-9C7D82436CBA}" type="pres">
      <dgm:prSet presAssocID="{8F2A78C9-78FE-4C5E-87E8-A3F327585882}" presName="txShp" presStyleLbl="node1" presStyleIdx="0" presStyleCnt="3" custScaleX="113549" custLinFactNeighborX="228" custLinFactNeighborY="-67">
        <dgm:presLayoutVars>
          <dgm:bulletEnabled val="1"/>
        </dgm:presLayoutVars>
      </dgm:prSet>
      <dgm:spPr/>
      <dgm:t>
        <a:bodyPr/>
        <a:lstStyle/>
        <a:p>
          <a:endParaRPr lang="en-US"/>
        </a:p>
      </dgm:t>
    </dgm:pt>
    <dgm:pt modelId="{B4E7F284-176B-492D-9075-2D396540C249}" type="pres">
      <dgm:prSet presAssocID="{D3C25F1C-D11C-4EA9-80C2-57688C7F0C24}" presName="spacing" presStyleCnt="0"/>
      <dgm:spPr/>
    </dgm:pt>
    <dgm:pt modelId="{7F98A503-119D-4B0A-B443-84B1F8C47F7F}" type="pres">
      <dgm:prSet presAssocID="{4A4D65D3-61CF-41F2-AA19-D67204B28BEB}" presName="composite" presStyleCnt="0"/>
      <dgm:spPr/>
    </dgm:pt>
    <dgm:pt modelId="{58A33127-92F1-41D0-87E3-EB350AAB62D1}" type="pres">
      <dgm:prSet presAssocID="{4A4D65D3-61CF-41F2-AA19-D67204B28BEB}" presName="imgShp" presStyleLbl="fgImgPlace1" presStyleIdx="1" presStyleCnt="3"/>
      <dgm:spPr>
        <a:blipFill rotWithShape="0">
          <a:blip xmlns:r="http://schemas.openxmlformats.org/officeDocument/2006/relationships" r:embed="rId2"/>
          <a:stretch>
            <a:fillRect/>
          </a:stretch>
        </a:blipFill>
      </dgm:spPr>
    </dgm:pt>
    <dgm:pt modelId="{853B81D4-16E1-4817-87DF-7824728E41C8}" type="pres">
      <dgm:prSet presAssocID="{4A4D65D3-61CF-41F2-AA19-D67204B28BEB}" presName="txShp" presStyleLbl="node1" presStyleIdx="1" presStyleCnt="3" custScaleX="116392">
        <dgm:presLayoutVars>
          <dgm:bulletEnabled val="1"/>
        </dgm:presLayoutVars>
      </dgm:prSet>
      <dgm:spPr/>
      <dgm:t>
        <a:bodyPr/>
        <a:lstStyle/>
        <a:p>
          <a:endParaRPr lang="en-US"/>
        </a:p>
      </dgm:t>
    </dgm:pt>
    <dgm:pt modelId="{FDDA44A8-3335-45C8-98A0-4F38C7A32F96}" type="pres">
      <dgm:prSet presAssocID="{C379967E-EB5B-4C9E-8902-FB1EDA606499}" presName="spacing" presStyleCnt="0"/>
      <dgm:spPr/>
    </dgm:pt>
    <dgm:pt modelId="{086E6384-AF4C-484E-93F1-676F8381C9E4}" type="pres">
      <dgm:prSet presAssocID="{C684A454-DC43-4F0D-B5B5-9AC9533374AB}" presName="composite" presStyleCnt="0"/>
      <dgm:spPr/>
    </dgm:pt>
    <dgm:pt modelId="{2FDE7949-C1AD-4B3C-ACC2-637C86CA93F3}" type="pres">
      <dgm:prSet presAssocID="{C684A454-DC43-4F0D-B5B5-9AC9533374AB}" presName="imgShp" presStyleLbl="fgImgPlace1" presStyleIdx="2" presStyleCnt="3"/>
      <dgm:spPr>
        <a:blipFill rotWithShape="0">
          <a:blip xmlns:r="http://schemas.openxmlformats.org/officeDocument/2006/relationships" r:embed="rId3"/>
          <a:stretch>
            <a:fillRect/>
          </a:stretch>
        </a:blipFill>
      </dgm:spPr>
    </dgm:pt>
    <dgm:pt modelId="{99BA96B9-A9E3-4BB8-8D3C-7386F9FF7CA7}" type="pres">
      <dgm:prSet presAssocID="{C684A454-DC43-4F0D-B5B5-9AC9533374AB}" presName="txShp" presStyleLbl="node1" presStyleIdx="2" presStyleCnt="3" custScaleX="116392">
        <dgm:presLayoutVars>
          <dgm:bulletEnabled val="1"/>
        </dgm:presLayoutVars>
      </dgm:prSet>
      <dgm:spPr/>
      <dgm:t>
        <a:bodyPr/>
        <a:lstStyle/>
        <a:p>
          <a:endParaRPr lang="en-US"/>
        </a:p>
      </dgm:t>
    </dgm:pt>
  </dgm:ptLst>
  <dgm:cxnLst>
    <dgm:cxn modelId="{D52E5D86-F5AC-4A5C-B240-31D0DEBBD144}" srcId="{3FDF0A14-1AEC-420D-97E2-8D0667A43081}" destId="{C684A454-DC43-4F0D-B5B5-9AC9533374AB}" srcOrd="2" destOrd="0" parTransId="{40369706-6B00-4650-BAFA-5B72971F63CC}" sibTransId="{E39C7244-E07C-47BF-99E5-430B6028A5D6}"/>
    <dgm:cxn modelId="{E6CD6A8B-7517-4FF2-8A38-9163067BDC54}" type="presOf" srcId="{C684A454-DC43-4F0D-B5B5-9AC9533374AB}" destId="{99BA96B9-A9E3-4BB8-8D3C-7386F9FF7CA7}" srcOrd="0" destOrd="0" presId="urn:microsoft.com/office/officeart/2005/8/layout/vList3"/>
    <dgm:cxn modelId="{60D20247-67A4-482B-9C58-829436439D25}" type="presOf" srcId="{8F2A78C9-78FE-4C5E-87E8-A3F327585882}" destId="{07129289-B0B4-4E02-8106-9C7D82436CBA}" srcOrd="0" destOrd="0" presId="urn:microsoft.com/office/officeart/2005/8/layout/vList3"/>
    <dgm:cxn modelId="{09A6FC33-9E4C-4F6E-BA7D-8AAE2B9E7C3D}" type="presOf" srcId="{4A4D65D3-61CF-41F2-AA19-D67204B28BEB}" destId="{853B81D4-16E1-4817-87DF-7824728E41C8}" srcOrd="0" destOrd="0" presId="urn:microsoft.com/office/officeart/2005/8/layout/vList3"/>
    <dgm:cxn modelId="{0A0A7E99-6E5F-4A7E-923A-4E7EF8C694AF}" type="presOf" srcId="{3FDF0A14-1AEC-420D-97E2-8D0667A43081}" destId="{8D81A88B-70C6-47EF-87E8-AED1AED246C6}" srcOrd="0" destOrd="0" presId="urn:microsoft.com/office/officeart/2005/8/layout/vList3"/>
    <dgm:cxn modelId="{889D8422-F8DE-4AC2-961A-40EDB8428CC4}" srcId="{3FDF0A14-1AEC-420D-97E2-8D0667A43081}" destId="{4A4D65D3-61CF-41F2-AA19-D67204B28BEB}" srcOrd="1" destOrd="0" parTransId="{D8B8728C-6391-49B0-A424-AB1B75B421FC}" sibTransId="{C379967E-EB5B-4C9E-8902-FB1EDA606499}"/>
    <dgm:cxn modelId="{278A8F09-E33A-438A-8218-175C886C578D}" srcId="{3FDF0A14-1AEC-420D-97E2-8D0667A43081}" destId="{8F2A78C9-78FE-4C5E-87E8-A3F327585882}" srcOrd="0" destOrd="0" parTransId="{1D171B88-6011-4A51-9B30-750E2747D4B1}" sibTransId="{D3C25F1C-D11C-4EA9-80C2-57688C7F0C24}"/>
    <dgm:cxn modelId="{EFAE6630-22B3-4AE6-9A53-07FFB2C99FC2}" type="presParOf" srcId="{8D81A88B-70C6-47EF-87E8-AED1AED246C6}" destId="{55E1E39F-EF82-4987-B297-2BD373A9E7A6}" srcOrd="0" destOrd="0" presId="urn:microsoft.com/office/officeart/2005/8/layout/vList3"/>
    <dgm:cxn modelId="{EF91A1DB-8A2D-43AE-A684-F38E7F34139A}" type="presParOf" srcId="{55E1E39F-EF82-4987-B297-2BD373A9E7A6}" destId="{B1CF1A2E-B479-4E4F-B65D-97AEB228E364}" srcOrd="0" destOrd="0" presId="urn:microsoft.com/office/officeart/2005/8/layout/vList3"/>
    <dgm:cxn modelId="{8B3BB397-4DCB-42AA-9C0D-1E271F4A4803}" type="presParOf" srcId="{55E1E39F-EF82-4987-B297-2BD373A9E7A6}" destId="{07129289-B0B4-4E02-8106-9C7D82436CBA}" srcOrd="1" destOrd="0" presId="urn:microsoft.com/office/officeart/2005/8/layout/vList3"/>
    <dgm:cxn modelId="{D3BCE8F3-3697-46EA-AD6F-9A2E3796A391}" type="presParOf" srcId="{8D81A88B-70C6-47EF-87E8-AED1AED246C6}" destId="{B4E7F284-176B-492D-9075-2D396540C249}" srcOrd="1" destOrd="0" presId="urn:microsoft.com/office/officeart/2005/8/layout/vList3"/>
    <dgm:cxn modelId="{F17FE8B4-081C-458B-8DF2-B4A26AA4C309}" type="presParOf" srcId="{8D81A88B-70C6-47EF-87E8-AED1AED246C6}" destId="{7F98A503-119D-4B0A-B443-84B1F8C47F7F}" srcOrd="2" destOrd="0" presId="urn:microsoft.com/office/officeart/2005/8/layout/vList3"/>
    <dgm:cxn modelId="{0D6DAB68-66DD-4B8B-A76B-3B2E2988DC2A}" type="presParOf" srcId="{7F98A503-119D-4B0A-B443-84B1F8C47F7F}" destId="{58A33127-92F1-41D0-87E3-EB350AAB62D1}" srcOrd="0" destOrd="0" presId="urn:microsoft.com/office/officeart/2005/8/layout/vList3"/>
    <dgm:cxn modelId="{C5FD035B-D676-4253-B035-2D74F2615A33}" type="presParOf" srcId="{7F98A503-119D-4B0A-B443-84B1F8C47F7F}" destId="{853B81D4-16E1-4817-87DF-7824728E41C8}" srcOrd="1" destOrd="0" presId="urn:microsoft.com/office/officeart/2005/8/layout/vList3"/>
    <dgm:cxn modelId="{63B61095-57E2-406E-8CF4-9EDF1D112A55}" type="presParOf" srcId="{8D81A88B-70C6-47EF-87E8-AED1AED246C6}" destId="{FDDA44A8-3335-45C8-98A0-4F38C7A32F96}" srcOrd="3" destOrd="0" presId="urn:microsoft.com/office/officeart/2005/8/layout/vList3"/>
    <dgm:cxn modelId="{AEC172E7-0247-4ADE-841A-B621F4F7D83A}" type="presParOf" srcId="{8D81A88B-70C6-47EF-87E8-AED1AED246C6}" destId="{086E6384-AF4C-484E-93F1-676F8381C9E4}" srcOrd="4" destOrd="0" presId="urn:microsoft.com/office/officeart/2005/8/layout/vList3"/>
    <dgm:cxn modelId="{B4B158E2-979A-4FC5-A02C-385D40859035}" type="presParOf" srcId="{086E6384-AF4C-484E-93F1-676F8381C9E4}" destId="{2FDE7949-C1AD-4B3C-ACC2-637C86CA93F3}" srcOrd="0" destOrd="0" presId="urn:microsoft.com/office/officeart/2005/8/layout/vList3"/>
    <dgm:cxn modelId="{F84E40FF-722E-47E7-BDDF-8B47E40D4713}" type="presParOf" srcId="{086E6384-AF4C-484E-93F1-676F8381C9E4}" destId="{99BA96B9-A9E3-4BB8-8D3C-7386F9FF7CA7}" srcOrd="1" destOrd="0" presId="urn:microsoft.com/office/officeart/2005/8/layout/vList3"/>
  </dgm:cxnLst>
  <dgm:bg/>
  <dgm:whole/>
</dgm:dataModel>
</file>

<file path=ppt/diagrams/data3.xml><?xml version="1.0" encoding="utf-8"?>
<dgm:dataModel xmlns:dgm="http://schemas.openxmlformats.org/drawingml/2006/diagram" xmlns:a="http://schemas.openxmlformats.org/drawingml/2006/main">
  <dgm:ptLst>
    <dgm:pt modelId="{3FDF0A14-1AEC-420D-97E2-8D0667A43081}"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en-US"/>
        </a:p>
      </dgm:t>
    </dgm:pt>
    <dgm:pt modelId="{8F2A78C9-78FE-4C5E-87E8-A3F327585882}">
      <dgm:prSet/>
      <dgm:spPr/>
      <dgm:t>
        <a:bodyPr/>
        <a:lstStyle/>
        <a:p>
          <a:pPr rtl="0"/>
          <a:r>
            <a:rPr lang="en-US" dirty="0" smtClean="0"/>
            <a:t>Ankit Kumar</a:t>
          </a:r>
          <a:endParaRPr lang="en-US" dirty="0"/>
        </a:p>
      </dgm:t>
    </dgm:pt>
    <dgm:pt modelId="{1D171B88-6011-4A51-9B30-750E2747D4B1}" type="parTrans" cxnId="{278A8F09-E33A-438A-8218-175C886C578D}">
      <dgm:prSet/>
      <dgm:spPr/>
      <dgm:t>
        <a:bodyPr/>
        <a:lstStyle/>
        <a:p>
          <a:endParaRPr lang="en-US"/>
        </a:p>
      </dgm:t>
    </dgm:pt>
    <dgm:pt modelId="{D3C25F1C-D11C-4EA9-80C2-57688C7F0C24}" type="sibTrans" cxnId="{278A8F09-E33A-438A-8218-175C886C578D}">
      <dgm:prSet/>
      <dgm:spPr/>
      <dgm:t>
        <a:bodyPr/>
        <a:lstStyle/>
        <a:p>
          <a:endParaRPr lang="en-US"/>
        </a:p>
      </dgm:t>
    </dgm:pt>
    <dgm:pt modelId="{4A4D65D3-61CF-41F2-AA19-D67204B28BEB}">
      <dgm:prSet/>
      <dgm:spPr/>
      <dgm:t>
        <a:bodyPr/>
        <a:lstStyle/>
        <a:p>
          <a:pPr rtl="0"/>
          <a:r>
            <a:rPr lang="en-US" dirty="0" smtClean="0"/>
            <a:t>BETN1CS15017</a:t>
          </a:r>
          <a:endParaRPr lang="en-US" dirty="0"/>
        </a:p>
      </dgm:t>
    </dgm:pt>
    <dgm:pt modelId="{D8B8728C-6391-49B0-A424-AB1B75B421FC}" type="parTrans" cxnId="{889D8422-F8DE-4AC2-961A-40EDB8428CC4}">
      <dgm:prSet/>
      <dgm:spPr/>
      <dgm:t>
        <a:bodyPr/>
        <a:lstStyle/>
        <a:p>
          <a:endParaRPr lang="en-US"/>
        </a:p>
      </dgm:t>
    </dgm:pt>
    <dgm:pt modelId="{C379967E-EB5B-4C9E-8902-FB1EDA606499}" type="sibTrans" cxnId="{889D8422-F8DE-4AC2-961A-40EDB8428CC4}">
      <dgm:prSet/>
      <dgm:spPr/>
      <dgm:t>
        <a:bodyPr/>
        <a:lstStyle/>
        <a:p>
          <a:endParaRPr lang="en-US"/>
        </a:p>
      </dgm:t>
    </dgm:pt>
    <dgm:pt modelId="{C684A454-DC43-4F0D-B5B5-9AC9533374AB}">
      <dgm:prSet/>
      <dgm:spPr>
        <a:solidFill>
          <a:srgbClr val="92D050"/>
        </a:solidFill>
      </dgm:spPr>
      <dgm:t>
        <a:bodyPr/>
        <a:lstStyle/>
        <a:p>
          <a:pPr rtl="0"/>
          <a:r>
            <a:rPr lang="en-US" dirty="0" smtClean="0"/>
            <a:t>CSE-A(3r</a:t>
          </a:r>
          <a:r>
            <a:rPr lang="en-US" baseline="30000" dirty="0" smtClean="0"/>
            <a:t>d</a:t>
          </a:r>
          <a:r>
            <a:rPr lang="en-US" dirty="0" smtClean="0"/>
            <a:t> Yr.)</a:t>
          </a:r>
          <a:endParaRPr lang="en-US" dirty="0"/>
        </a:p>
      </dgm:t>
    </dgm:pt>
    <dgm:pt modelId="{40369706-6B00-4650-BAFA-5B72971F63CC}" type="parTrans" cxnId="{D52E5D86-F5AC-4A5C-B240-31D0DEBBD144}">
      <dgm:prSet/>
      <dgm:spPr/>
      <dgm:t>
        <a:bodyPr/>
        <a:lstStyle/>
        <a:p>
          <a:endParaRPr lang="en-US"/>
        </a:p>
      </dgm:t>
    </dgm:pt>
    <dgm:pt modelId="{E39C7244-E07C-47BF-99E5-430B6028A5D6}" type="sibTrans" cxnId="{D52E5D86-F5AC-4A5C-B240-31D0DEBBD144}">
      <dgm:prSet/>
      <dgm:spPr/>
      <dgm:t>
        <a:bodyPr/>
        <a:lstStyle/>
        <a:p>
          <a:endParaRPr lang="en-US"/>
        </a:p>
      </dgm:t>
    </dgm:pt>
    <dgm:pt modelId="{8D81A88B-70C6-47EF-87E8-AED1AED246C6}" type="pres">
      <dgm:prSet presAssocID="{3FDF0A14-1AEC-420D-97E2-8D0667A43081}" presName="linearFlow" presStyleCnt="0">
        <dgm:presLayoutVars>
          <dgm:dir/>
          <dgm:resizeHandles val="exact"/>
        </dgm:presLayoutVars>
      </dgm:prSet>
      <dgm:spPr/>
      <dgm:t>
        <a:bodyPr/>
        <a:lstStyle/>
        <a:p>
          <a:endParaRPr lang="en-US"/>
        </a:p>
      </dgm:t>
    </dgm:pt>
    <dgm:pt modelId="{55E1E39F-EF82-4987-B297-2BD373A9E7A6}" type="pres">
      <dgm:prSet presAssocID="{8F2A78C9-78FE-4C5E-87E8-A3F327585882}" presName="composite" presStyleCnt="0"/>
      <dgm:spPr/>
    </dgm:pt>
    <dgm:pt modelId="{B1CF1A2E-B479-4E4F-B65D-97AEB228E364}" type="pres">
      <dgm:prSet presAssocID="{8F2A78C9-78FE-4C5E-87E8-A3F327585882}" presName="imgShp" presStyleLbl="fgImgPlace1" presStyleIdx="0" presStyleCnt="3"/>
      <dgm:spPr>
        <a:blipFill rotWithShape="0">
          <a:blip xmlns:r="http://schemas.openxmlformats.org/officeDocument/2006/relationships" r:embed="rId1"/>
          <a:stretch>
            <a:fillRect/>
          </a:stretch>
        </a:blipFill>
      </dgm:spPr>
    </dgm:pt>
    <dgm:pt modelId="{07129289-B0B4-4E02-8106-9C7D82436CBA}" type="pres">
      <dgm:prSet presAssocID="{8F2A78C9-78FE-4C5E-87E8-A3F327585882}" presName="txShp" presStyleLbl="node1" presStyleIdx="0" presStyleCnt="3" custScaleX="113549">
        <dgm:presLayoutVars>
          <dgm:bulletEnabled val="1"/>
        </dgm:presLayoutVars>
      </dgm:prSet>
      <dgm:spPr/>
      <dgm:t>
        <a:bodyPr/>
        <a:lstStyle/>
        <a:p>
          <a:endParaRPr lang="en-US"/>
        </a:p>
      </dgm:t>
    </dgm:pt>
    <dgm:pt modelId="{B4E7F284-176B-492D-9075-2D396540C249}" type="pres">
      <dgm:prSet presAssocID="{D3C25F1C-D11C-4EA9-80C2-57688C7F0C24}" presName="spacing" presStyleCnt="0"/>
      <dgm:spPr/>
    </dgm:pt>
    <dgm:pt modelId="{7F98A503-119D-4B0A-B443-84B1F8C47F7F}" type="pres">
      <dgm:prSet presAssocID="{4A4D65D3-61CF-41F2-AA19-D67204B28BEB}" presName="composite" presStyleCnt="0"/>
      <dgm:spPr/>
    </dgm:pt>
    <dgm:pt modelId="{58A33127-92F1-41D0-87E3-EB350AAB62D1}" type="pres">
      <dgm:prSet presAssocID="{4A4D65D3-61CF-41F2-AA19-D67204B28BEB}" presName="imgShp" presStyleLbl="fgImgPlace1" presStyleIdx="1" presStyleCnt="3"/>
      <dgm:spPr>
        <a:blipFill rotWithShape="0">
          <a:blip xmlns:r="http://schemas.openxmlformats.org/officeDocument/2006/relationships" r:embed="rId2"/>
          <a:stretch>
            <a:fillRect/>
          </a:stretch>
        </a:blipFill>
      </dgm:spPr>
    </dgm:pt>
    <dgm:pt modelId="{853B81D4-16E1-4817-87DF-7824728E41C8}" type="pres">
      <dgm:prSet presAssocID="{4A4D65D3-61CF-41F2-AA19-D67204B28BEB}" presName="txShp" presStyleLbl="node1" presStyleIdx="1" presStyleCnt="3" custScaleX="116392">
        <dgm:presLayoutVars>
          <dgm:bulletEnabled val="1"/>
        </dgm:presLayoutVars>
      </dgm:prSet>
      <dgm:spPr/>
      <dgm:t>
        <a:bodyPr/>
        <a:lstStyle/>
        <a:p>
          <a:endParaRPr lang="en-US"/>
        </a:p>
      </dgm:t>
    </dgm:pt>
    <dgm:pt modelId="{FDDA44A8-3335-45C8-98A0-4F38C7A32F96}" type="pres">
      <dgm:prSet presAssocID="{C379967E-EB5B-4C9E-8902-FB1EDA606499}" presName="spacing" presStyleCnt="0"/>
      <dgm:spPr/>
    </dgm:pt>
    <dgm:pt modelId="{086E6384-AF4C-484E-93F1-676F8381C9E4}" type="pres">
      <dgm:prSet presAssocID="{C684A454-DC43-4F0D-B5B5-9AC9533374AB}" presName="composite" presStyleCnt="0"/>
      <dgm:spPr/>
    </dgm:pt>
    <dgm:pt modelId="{2FDE7949-C1AD-4B3C-ACC2-637C86CA93F3}" type="pres">
      <dgm:prSet presAssocID="{C684A454-DC43-4F0D-B5B5-9AC9533374AB}" presName="imgShp" presStyleLbl="fgImgPlace1" presStyleIdx="2" presStyleCnt="3"/>
      <dgm:spPr>
        <a:blipFill rotWithShape="0">
          <a:blip xmlns:r="http://schemas.openxmlformats.org/officeDocument/2006/relationships" r:embed="rId3"/>
          <a:stretch>
            <a:fillRect/>
          </a:stretch>
        </a:blipFill>
      </dgm:spPr>
    </dgm:pt>
    <dgm:pt modelId="{99BA96B9-A9E3-4BB8-8D3C-7386F9FF7CA7}" type="pres">
      <dgm:prSet presAssocID="{C684A454-DC43-4F0D-B5B5-9AC9533374AB}" presName="txShp" presStyleLbl="node1" presStyleIdx="2" presStyleCnt="3" custScaleX="116392">
        <dgm:presLayoutVars>
          <dgm:bulletEnabled val="1"/>
        </dgm:presLayoutVars>
      </dgm:prSet>
      <dgm:spPr/>
      <dgm:t>
        <a:bodyPr/>
        <a:lstStyle/>
        <a:p>
          <a:endParaRPr lang="en-US"/>
        </a:p>
      </dgm:t>
    </dgm:pt>
  </dgm:ptLst>
  <dgm:cxnLst>
    <dgm:cxn modelId="{D52E5D86-F5AC-4A5C-B240-31D0DEBBD144}" srcId="{3FDF0A14-1AEC-420D-97E2-8D0667A43081}" destId="{C684A454-DC43-4F0D-B5B5-9AC9533374AB}" srcOrd="2" destOrd="0" parTransId="{40369706-6B00-4650-BAFA-5B72971F63CC}" sibTransId="{E39C7244-E07C-47BF-99E5-430B6028A5D6}"/>
    <dgm:cxn modelId="{054DFA3F-E33F-4711-B192-B1B4DA0261B3}" type="presOf" srcId="{4A4D65D3-61CF-41F2-AA19-D67204B28BEB}" destId="{853B81D4-16E1-4817-87DF-7824728E41C8}" srcOrd="0" destOrd="0" presId="urn:microsoft.com/office/officeart/2005/8/layout/vList3"/>
    <dgm:cxn modelId="{A51D6618-8766-41CB-88B5-0EDA7FD79284}" type="presOf" srcId="{C684A454-DC43-4F0D-B5B5-9AC9533374AB}" destId="{99BA96B9-A9E3-4BB8-8D3C-7386F9FF7CA7}" srcOrd="0" destOrd="0" presId="urn:microsoft.com/office/officeart/2005/8/layout/vList3"/>
    <dgm:cxn modelId="{2876F914-9AD5-4581-B05B-E6378EE7DBE1}" type="presOf" srcId="{3FDF0A14-1AEC-420D-97E2-8D0667A43081}" destId="{8D81A88B-70C6-47EF-87E8-AED1AED246C6}" srcOrd="0" destOrd="0" presId="urn:microsoft.com/office/officeart/2005/8/layout/vList3"/>
    <dgm:cxn modelId="{889D8422-F8DE-4AC2-961A-40EDB8428CC4}" srcId="{3FDF0A14-1AEC-420D-97E2-8D0667A43081}" destId="{4A4D65D3-61CF-41F2-AA19-D67204B28BEB}" srcOrd="1" destOrd="0" parTransId="{D8B8728C-6391-49B0-A424-AB1B75B421FC}" sibTransId="{C379967E-EB5B-4C9E-8902-FB1EDA606499}"/>
    <dgm:cxn modelId="{B7569AEB-356F-4624-AD87-91BC7191562D}" type="presOf" srcId="{8F2A78C9-78FE-4C5E-87E8-A3F327585882}" destId="{07129289-B0B4-4E02-8106-9C7D82436CBA}" srcOrd="0" destOrd="0" presId="urn:microsoft.com/office/officeart/2005/8/layout/vList3"/>
    <dgm:cxn modelId="{278A8F09-E33A-438A-8218-175C886C578D}" srcId="{3FDF0A14-1AEC-420D-97E2-8D0667A43081}" destId="{8F2A78C9-78FE-4C5E-87E8-A3F327585882}" srcOrd="0" destOrd="0" parTransId="{1D171B88-6011-4A51-9B30-750E2747D4B1}" sibTransId="{D3C25F1C-D11C-4EA9-80C2-57688C7F0C24}"/>
    <dgm:cxn modelId="{C93FACA5-9A2C-458A-B2C7-8FC8A201C313}" type="presParOf" srcId="{8D81A88B-70C6-47EF-87E8-AED1AED246C6}" destId="{55E1E39F-EF82-4987-B297-2BD373A9E7A6}" srcOrd="0" destOrd="0" presId="urn:microsoft.com/office/officeart/2005/8/layout/vList3"/>
    <dgm:cxn modelId="{1E7C448F-ECAA-4295-B87E-531216E64A25}" type="presParOf" srcId="{55E1E39F-EF82-4987-B297-2BD373A9E7A6}" destId="{B1CF1A2E-B479-4E4F-B65D-97AEB228E364}" srcOrd="0" destOrd="0" presId="urn:microsoft.com/office/officeart/2005/8/layout/vList3"/>
    <dgm:cxn modelId="{FCE01AD7-FCF1-4BA4-B0DB-7BBC378BEAC2}" type="presParOf" srcId="{55E1E39F-EF82-4987-B297-2BD373A9E7A6}" destId="{07129289-B0B4-4E02-8106-9C7D82436CBA}" srcOrd="1" destOrd="0" presId="urn:microsoft.com/office/officeart/2005/8/layout/vList3"/>
    <dgm:cxn modelId="{757C53EC-B7C1-4755-9E61-AD78DC6A6FEB}" type="presParOf" srcId="{8D81A88B-70C6-47EF-87E8-AED1AED246C6}" destId="{B4E7F284-176B-492D-9075-2D396540C249}" srcOrd="1" destOrd="0" presId="urn:microsoft.com/office/officeart/2005/8/layout/vList3"/>
    <dgm:cxn modelId="{02C519EA-E0B6-4159-8955-3535045E3FF9}" type="presParOf" srcId="{8D81A88B-70C6-47EF-87E8-AED1AED246C6}" destId="{7F98A503-119D-4B0A-B443-84B1F8C47F7F}" srcOrd="2" destOrd="0" presId="urn:microsoft.com/office/officeart/2005/8/layout/vList3"/>
    <dgm:cxn modelId="{48DA094B-B5DF-483B-8C67-F8BA368C3138}" type="presParOf" srcId="{7F98A503-119D-4B0A-B443-84B1F8C47F7F}" destId="{58A33127-92F1-41D0-87E3-EB350AAB62D1}" srcOrd="0" destOrd="0" presId="urn:microsoft.com/office/officeart/2005/8/layout/vList3"/>
    <dgm:cxn modelId="{00C2F931-1C82-4565-AA55-5E06F2A1D110}" type="presParOf" srcId="{7F98A503-119D-4B0A-B443-84B1F8C47F7F}" destId="{853B81D4-16E1-4817-87DF-7824728E41C8}" srcOrd="1" destOrd="0" presId="urn:microsoft.com/office/officeart/2005/8/layout/vList3"/>
    <dgm:cxn modelId="{A74E9AB5-8F7A-466C-BA09-D1BFD46644F9}" type="presParOf" srcId="{8D81A88B-70C6-47EF-87E8-AED1AED246C6}" destId="{FDDA44A8-3335-45C8-98A0-4F38C7A32F96}" srcOrd="3" destOrd="0" presId="urn:microsoft.com/office/officeart/2005/8/layout/vList3"/>
    <dgm:cxn modelId="{8C3A80DC-43E0-4D13-9FB5-4CECCDBE9D4D}" type="presParOf" srcId="{8D81A88B-70C6-47EF-87E8-AED1AED246C6}" destId="{086E6384-AF4C-484E-93F1-676F8381C9E4}" srcOrd="4" destOrd="0" presId="urn:microsoft.com/office/officeart/2005/8/layout/vList3"/>
    <dgm:cxn modelId="{278953D5-14FD-49D1-A0C3-3F2A33016CCE}" type="presParOf" srcId="{086E6384-AF4C-484E-93F1-676F8381C9E4}" destId="{2FDE7949-C1AD-4B3C-ACC2-637C86CA93F3}" srcOrd="0" destOrd="0" presId="urn:microsoft.com/office/officeart/2005/8/layout/vList3"/>
    <dgm:cxn modelId="{A5CFD20A-FCD0-415F-B8E5-5D23280B46B7}" type="presParOf" srcId="{086E6384-AF4C-484E-93F1-676F8381C9E4}" destId="{99BA96B9-A9E3-4BB8-8D3C-7386F9FF7CA7}" srcOrd="1" destOrd="0" presId="urn:microsoft.com/office/officeart/2005/8/layout/vList3"/>
  </dgm:cxnLst>
  <dgm:bg/>
  <dgm:whole/>
</dgm:dataModel>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1107000" y="812520"/>
            <a:ext cx="5345280" cy="40089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24"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25"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26"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27"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12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ADC8D7A-83AD-4ADF-82E4-2EC9F30F1829}"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1143000" y="685800"/>
            <a:ext cx="4571640" cy="3428640"/>
          </a:xfrm>
          <a:prstGeom prst="rect">
            <a:avLst/>
          </a:prstGeom>
        </p:spPr>
      </p:sp>
      <p:sp>
        <p:nvSpPr>
          <p:cNvPr id="233"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23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BE1F091-4CA3-4E93-A732-9583B975725E}"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5800" y="2130480"/>
            <a:ext cx="7772040" cy="68130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5800" y="2130480"/>
            <a:ext cx="7772040" cy="68130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noAutofit/>
          </a:bodyPr>
          <a:p>
            <a:pPr>
              <a:lnSpc>
                <a:spcPct val="100000"/>
              </a:lnSpc>
            </a:pPr>
            <a:r>
              <a:rPr b="1" lang="en-US" sz="4000" spc="-1" strike="noStrike">
                <a:solidFill>
                  <a:srgbClr val="000000"/>
                </a:solidFill>
                <a:latin typeface="Arial"/>
              </a:rPr>
              <a:t>Click to edit Master title style</a:t>
            </a:r>
            <a:endParaRPr b="0" lang="en-US" sz="4000" spc="-1" strike="noStrike">
              <a:solidFill>
                <a:srgbClr val="000000"/>
              </a:solidFill>
              <a:latin typeface="Arial"/>
            </a:endParaRPr>
          </a:p>
        </p:txBody>
      </p:sp>
      <p:sp>
        <p:nvSpPr>
          <p:cNvPr id="1" name="PlaceHolder 2"/>
          <p:cNvSpPr>
            <a:spLocks noGrp="1"/>
          </p:cNvSpPr>
          <p:nvPr>
            <p:ph type="dt"/>
          </p:nvPr>
        </p:nvSpPr>
        <p:spPr>
          <a:xfrm>
            <a:off x="304920" y="6400800"/>
            <a:ext cx="1904760" cy="456840"/>
          </a:xfrm>
          <a:prstGeom prst="rect">
            <a:avLst/>
          </a:prstGeom>
        </p:spPr>
        <p:txBody>
          <a:bodyPr>
            <a:noAutofit/>
          </a:bodyPr>
          <a:p>
            <a:endParaRPr b="0" lang="en-IN" sz="2400" spc="-1" strike="noStrike">
              <a:latin typeface="Times New Roman"/>
            </a:endParaRPr>
          </a:p>
        </p:txBody>
      </p:sp>
      <p:sp>
        <p:nvSpPr>
          <p:cNvPr id="2" name="PlaceHolder 3"/>
          <p:cNvSpPr>
            <a:spLocks noGrp="1"/>
          </p:cNvSpPr>
          <p:nvPr>
            <p:ph type="ftr"/>
          </p:nvPr>
        </p:nvSpPr>
        <p:spPr>
          <a:xfrm>
            <a:off x="3505320" y="6400800"/>
            <a:ext cx="2895120" cy="456840"/>
          </a:xfrm>
          <a:prstGeom prst="rect">
            <a:avLst/>
          </a:prstGeom>
        </p:spPr>
        <p:txBody>
          <a:bodyPr>
            <a:noAutofit/>
          </a:bodyPr>
          <a:p>
            <a:endParaRPr b="0" lang="en-IN" sz="2400" spc="-1" strike="noStrike">
              <a:latin typeface="Times New Roman"/>
            </a:endParaRPr>
          </a:p>
        </p:txBody>
      </p:sp>
      <p:sp>
        <p:nvSpPr>
          <p:cNvPr id="3" name="PlaceHolder 4"/>
          <p:cNvSpPr>
            <a:spLocks noGrp="1"/>
          </p:cNvSpPr>
          <p:nvPr>
            <p:ph type="sldNum"/>
          </p:nvPr>
        </p:nvSpPr>
        <p:spPr>
          <a:xfrm>
            <a:off x="6934320" y="6400800"/>
            <a:ext cx="1904760" cy="456840"/>
          </a:xfrm>
          <a:prstGeom prst="rect">
            <a:avLst/>
          </a:prstGeom>
        </p:spPr>
        <p:txBody>
          <a:bodyPr>
            <a:noAutofit/>
          </a:bodyPr>
          <a:p>
            <a:pPr algn="r">
              <a:lnSpc>
                <a:spcPct val="100000"/>
              </a:lnSpc>
            </a:pPr>
            <a:fld id="{993F4EAA-1CE2-4DAA-AF3A-1B715FA1FB7F}" type="slidenum">
              <a:rPr b="0" lang="en-US" sz="1400" spc="-1" strike="noStrike">
                <a:solidFill>
                  <a:srgbClr val="000000"/>
                </a:solidFill>
                <a:latin typeface="Arial"/>
                <a:ea typeface="宋体"/>
              </a:rPr>
              <a:t>&lt;number&gt;</a:t>
            </a:fld>
            <a:endParaRPr b="0" lang="en-IN" sz="14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304920" y="6400800"/>
            <a:ext cx="1904760" cy="456840"/>
          </a:xfrm>
          <a:prstGeom prst="rect">
            <a:avLst/>
          </a:prstGeom>
        </p:spPr>
        <p:txBody>
          <a:bodyPr>
            <a:noAutofit/>
          </a:bodyPr>
          <a:p>
            <a:endParaRPr b="0" lang="en-IN" sz="2400" spc="-1" strike="noStrike">
              <a:latin typeface="Times New Roman"/>
            </a:endParaRPr>
          </a:p>
        </p:txBody>
      </p:sp>
      <p:sp>
        <p:nvSpPr>
          <p:cNvPr id="42" name="PlaceHolder 2"/>
          <p:cNvSpPr>
            <a:spLocks noGrp="1"/>
          </p:cNvSpPr>
          <p:nvPr>
            <p:ph type="ftr"/>
          </p:nvPr>
        </p:nvSpPr>
        <p:spPr>
          <a:xfrm>
            <a:off x="3505320" y="6400800"/>
            <a:ext cx="2895120" cy="456840"/>
          </a:xfrm>
          <a:prstGeom prst="rect">
            <a:avLst/>
          </a:prstGeom>
        </p:spPr>
        <p:txBody>
          <a:bodyPr>
            <a:noAutofit/>
          </a:bodyPr>
          <a:p>
            <a:endParaRPr b="0" lang="en-IN" sz="2400" spc="-1" strike="noStrike">
              <a:latin typeface="Times New Roman"/>
            </a:endParaRPr>
          </a:p>
        </p:txBody>
      </p:sp>
      <p:sp>
        <p:nvSpPr>
          <p:cNvPr id="43" name="PlaceHolder 3"/>
          <p:cNvSpPr>
            <a:spLocks noGrp="1"/>
          </p:cNvSpPr>
          <p:nvPr>
            <p:ph type="sldNum"/>
          </p:nvPr>
        </p:nvSpPr>
        <p:spPr>
          <a:xfrm>
            <a:off x="6934320" y="6400800"/>
            <a:ext cx="1904760" cy="456840"/>
          </a:xfrm>
          <a:prstGeom prst="rect">
            <a:avLst/>
          </a:prstGeom>
        </p:spPr>
        <p:txBody>
          <a:bodyPr>
            <a:noAutofit/>
          </a:bodyPr>
          <a:p>
            <a:pPr algn="r">
              <a:lnSpc>
                <a:spcPct val="100000"/>
              </a:lnSpc>
            </a:pPr>
            <a:fld id="{8F4D68C7-FD9A-4533-87B5-9B6A980D323C}" type="slidenum">
              <a:rPr b="0" lang="en-US" sz="1400" spc="-1" strike="noStrike">
                <a:solidFill>
                  <a:srgbClr val="000000"/>
                </a:solidFill>
                <a:latin typeface="Arial"/>
                <a:ea typeface="宋体"/>
              </a:rPr>
              <a:t>&lt;number&gt;</a:t>
            </a:fld>
            <a:endParaRPr b="0" lang="en-IN" sz="1400" spc="-1" strike="noStrike">
              <a:latin typeface="Times New Roman"/>
            </a:endParaRPr>
          </a:p>
        </p:txBody>
      </p:sp>
      <p:sp>
        <p:nvSpPr>
          <p:cNvPr id="44"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520"/>
          </a:xfrm>
          <a:prstGeom prst="rect">
            <a:avLst/>
          </a:prstGeom>
        </p:spPr>
        <p:txBody>
          <a:bodyPr anchor="ctr">
            <a:noAutofit/>
          </a:bodyPr>
          <a:p>
            <a:pPr algn="ctr">
              <a:lnSpc>
                <a:spcPct val="100000"/>
              </a:lnSpc>
            </a:pPr>
            <a:r>
              <a:rPr b="0" lang="en-US" sz="4400" spc="-1" strike="noStrike">
                <a:solidFill>
                  <a:srgbClr val="000000"/>
                </a:solidFill>
                <a:latin typeface="Arial"/>
                <a:ea typeface="宋体"/>
              </a:rPr>
              <a:t>Click to edit Master title style</a:t>
            </a:r>
            <a:endParaRPr b="0" lang="en-US" sz="4400" spc="-1" strike="noStrike">
              <a:solidFill>
                <a:srgbClr val="000000"/>
              </a:solidFill>
              <a:latin typeface="Arial"/>
            </a:endParaRPr>
          </a:p>
        </p:txBody>
      </p:sp>
      <p:sp>
        <p:nvSpPr>
          <p:cNvPr id="83" name="PlaceHolder 2"/>
          <p:cNvSpPr>
            <a:spLocks noGrp="1"/>
          </p:cNvSpPr>
          <p:nvPr>
            <p:ph type="dt"/>
          </p:nvPr>
        </p:nvSpPr>
        <p:spPr>
          <a:xfrm>
            <a:off x="457200" y="6245280"/>
            <a:ext cx="2133360" cy="475920"/>
          </a:xfrm>
          <a:prstGeom prst="rect">
            <a:avLst/>
          </a:prstGeom>
        </p:spPr>
        <p:txBody>
          <a:bodyPr>
            <a:noAutofit/>
          </a:bodyPr>
          <a:p>
            <a:pPr>
              <a:lnSpc>
                <a:spcPct val="100000"/>
              </a:lnSpc>
            </a:pPr>
            <a:fld id="{B9CCF627-ADF2-4D3B-99E3-0C52984DD9A9}" type="datetime">
              <a:rPr b="0" lang="en-US" sz="1400" spc="-1" strike="noStrike">
                <a:solidFill>
                  <a:srgbClr val="000000"/>
                </a:solidFill>
                <a:latin typeface="Arial"/>
                <a:ea typeface="宋体"/>
              </a:rPr>
              <a:t>3/4/22</a:t>
            </a:fld>
            <a:endParaRPr b="0" lang="en-IN" sz="1400" spc="-1" strike="noStrike">
              <a:latin typeface="Times New Roman"/>
            </a:endParaRPr>
          </a:p>
        </p:txBody>
      </p:sp>
      <p:sp>
        <p:nvSpPr>
          <p:cNvPr id="84" name="PlaceHolder 3"/>
          <p:cNvSpPr>
            <a:spLocks noGrp="1"/>
          </p:cNvSpPr>
          <p:nvPr>
            <p:ph type="ftr"/>
          </p:nvPr>
        </p:nvSpPr>
        <p:spPr>
          <a:xfrm>
            <a:off x="3124080" y="6245280"/>
            <a:ext cx="2895120" cy="475920"/>
          </a:xfrm>
          <a:prstGeom prst="rect">
            <a:avLst/>
          </a:prstGeom>
        </p:spPr>
        <p:txBody>
          <a:bodyPr>
            <a:noAutofit/>
          </a:bodyPr>
          <a:p>
            <a:endParaRPr b="0" lang="en-IN" sz="2400" spc="-1" strike="noStrike">
              <a:latin typeface="Times New Roman"/>
            </a:endParaRPr>
          </a:p>
        </p:txBody>
      </p:sp>
      <p:sp>
        <p:nvSpPr>
          <p:cNvPr id="85" name="PlaceHolder 4"/>
          <p:cNvSpPr>
            <a:spLocks noGrp="1"/>
          </p:cNvSpPr>
          <p:nvPr>
            <p:ph type="sldNum"/>
          </p:nvPr>
        </p:nvSpPr>
        <p:spPr>
          <a:xfrm>
            <a:off x="6553080" y="6245280"/>
            <a:ext cx="2133360" cy="475920"/>
          </a:xfrm>
          <a:prstGeom prst="rect">
            <a:avLst/>
          </a:prstGeom>
        </p:spPr>
        <p:txBody>
          <a:bodyPr>
            <a:noAutofit/>
          </a:bodyPr>
          <a:p>
            <a:pPr algn="r">
              <a:lnSpc>
                <a:spcPct val="100000"/>
              </a:lnSpc>
            </a:pPr>
            <a:fld id="{42834CCA-E9B4-439D-A9D4-2A52C8215464}" type="slidenum">
              <a:rPr b="0" lang="en-US" sz="1400" spc="-1" strike="noStrike">
                <a:solidFill>
                  <a:srgbClr val="000000"/>
                </a:solidFill>
                <a:latin typeface="Arial"/>
                <a:ea typeface="宋体"/>
              </a:rPr>
              <a:t>&lt;number&gt;</a:t>
            </a:fld>
            <a:endParaRPr b="0" lang="en-IN" sz="1400" spc="-1" strike="noStrike">
              <a:latin typeface="Times New Roman"/>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hyperlink" Target="https://www.sri.com/about/people/mitchell-mclaren" TargetMode="External"/><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openxmlformats.org/officeDocument/2006/relationships/diagramData" Target="../diagrams/data3.xml"/><Relationship Id="rId12" Type="http://schemas.openxmlformats.org/officeDocument/2006/relationships/diagramLayout" Target="../diagrams/layout3.xml"/><Relationship Id="rId13" Type="http://schemas.openxmlformats.org/officeDocument/2006/relationships/diagramQuickStyle" Target="../diagrams/quickStyle3.xml"/><Relationship Id="rId14" Type="http://schemas.openxmlformats.org/officeDocument/2006/relationships/diagramColors" Target="../diagrams/colors3.xml"/><Relationship Id="rId15" Type="http://schemas.openxmlformats.org/officeDocument/2006/relationships/slideLayout" Target="../slideLayouts/slideLayout26.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hyperlink" Target="https://en.wikipedia.org/wiki/Pattern_recognition" TargetMode="External"/><Relationship Id="rId3" Type="http://schemas.openxmlformats.org/officeDocument/2006/relationships/hyperlink" Target="https://en.wikipedia.org/wiki/Frequency_estimation" TargetMode="External"/><Relationship Id="rId4" Type="http://schemas.openxmlformats.org/officeDocument/2006/relationships/hyperlink" Target="https://en.wikipedia.org/wiki/Hidden_Markov_model" TargetMode="External"/><Relationship Id="rId5" Type="http://schemas.openxmlformats.org/officeDocument/2006/relationships/hyperlink" Target="https://en.wikipedia.org/wiki/Gaussian_mixture_model" TargetMode="External"/><Relationship Id="rId6" Type="http://schemas.openxmlformats.org/officeDocument/2006/relationships/hyperlink" Target="https://en.wikipedia.org/wiki/Pattern_matching" TargetMode="External"/><Relationship Id="rId7" Type="http://schemas.openxmlformats.org/officeDocument/2006/relationships/hyperlink" Target="https://en.wikipedia.org/wiki/Neural_networks" TargetMode="External"/><Relationship Id="rId8" Type="http://schemas.openxmlformats.org/officeDocument/2006/relationships/hyperlink" Target="https://en.wikipedia.org/wiki/Matrix_representation" TargetMode="External"/><Relationship Id="rId9" Type="http://schemas.openxmlformats.org/officeDocument/2006/relationships/hyperlink" Target="https://en.wikipedia.org/wiki/Decision_tree_learning" TargetMode="External"/><Relationship Id="rId10"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9" name="CustomShape 1"/>
          <p:cNvSpPr/>
          <p:nvPr/>
        </p:nvSpPr>
        <p:spPr>
          <a:xfrm>
            <a:off x="2438280" y="533520"/>
            <a:ext cx="7792560" cy="609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   </a:t>
            </a:r>
            <a:r>
              <a:rPr b="1" lang="en-US" sz="4000" spc="-1" strike="noStrike">
                <a:solidFill>
                  <a:srgbClr val="000000"/>
                </a:solidFill>
                <a:latin typeface="Arial"/>
              </a:rPr>
              <a:t>Outline</a:t>
            </a:r>
            <a:endParaRPr b="0" lang="en-IN" sz="4000" spc="-1" strike="noStrike">
              <a:latin typeface="Arial"/>
            </a:endParaRPr>
          </a:p>
        </p:txBody>
      </p:sp>
      <p:sp>
        <p:nvSpPr>
          <p:cNvPr id="130" name="CustomShape 2"/>
          <p:cNvSpPr/>
          <p:nvPr/>
        </p:nvSpPr>
        <p:spPr>
          <a:xfrm>
            <a:off x="2438280" y="1447920"/>
            <a:ext cx="7772040" cy="540972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buClr>
                <a:srgbClr val="000000"/>
              </a:buClr>
              <a:buFont typeface="Wingdings" charset="2"/>
              <a:buChar char=""/>
            </a:pPr>
            <a:r>
              <a:rPr b="0" lang="en-US" sz="3200" spc="-1" strike="noStrike">
                <a:solidFill>
                  <a:srgbClr val="000000"/>
                </a:solidFill>
                <a:latin typeface="Arial"/>
              </a:rPr>
              <a:t>Introduction</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Technology</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Literature Review</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Feature Extraction</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Libraries</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Model Training</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System Analysis</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Result</a:t>
            </a:r>
            <a:endParaRPr b="0" lang="en-IN" sz="3200" spc="-1" strike="noStrike">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rPr>
              <a:t>Future Scope</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3" name="CustomShape 1"/>
          <p:cNvSpPr/>
          <p:nvPr/>
        </p:nvSpPr>
        <p:spPr>
          <a:xfrm>
            <a:off x="2438280" y="0"/>
            <a:ext cx="69339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Classical Machine Learning Models</a:t>
            </a:r>
            <a:endParaRPr b="0" lang="en-IN" sz="4000" spc="-1" strike="noStrike">
              <a:latin typeface="Arial"/>
            </a:endParaRPr>
          </a:p>
        </p:txBody>
      </p:sp>
      <p:sp>
        <p:nvSpPr>
          <p:cNvPr id="154" name="CustomShape 2"/>
          <p:cNvSpPr/>
          <p:nvPr/>
        </p:nvSpPr>
        <p:spPr>
          <a:xfrm>
            <a:off x="1523880" y="1364040"/>
            <a:ext cx="7467120" cy="4205160"/>
          </a:xfrm>
          <a:prstGeom prst="rect">
            <a:avLst/>
          </a:prstGeom>
          <a:noFill/>
          <a:ln>
            <a:noFill/>
          </a:ln>
        </p:spPr>
        <p:style>
          <a:lnRef idx="0"/>
          <a:fillRef idx="0"/>
          <a:effectRef idx="0"/>
          <a:fontRef idx="minor"/>
        </p:style>
        <p:txBody>
          <a:bodyPr lIns="90000" rIns="90000" tIns="45000" bIns="45000">
            <a:spAutoFit/>
          </a:bodyPr>
          <a:p>
            <a:pPr indent="-216000">
              <a:lnSpc>
                <a:spcPct val="150000"/>
              </a:lnSpc>
              <a:buClr>
                <a:srgbClr val="000000"/>
              </a:buClr>
              <a:buFont typeface="Arial"/>
              <a:buChar char="•"/>
            </a:pPr>
            <a:r>
              <a:rPr b="0" lang="en-US" sz="1800" spc="-1" strike="noStrike">
                <a:solidFill>
                  <a:srgbClr val="000000"/>
                </a:solidFill>
                <a:latin typeface="Calibri"/>
                <a:ea typeface="Calibri"/>
              </a:rPr>
              <a:t>The classical machine learning </a:t>
            </a:r>
            <a:r>
              <a:rPr b="1" lang="en-US" sz="1800" spc="-1" strike="noStrike">
                <a:solidFill>
                  <a:srgbClr val="000000"/>
                </a:solidFill>
                <a:latin typeface="Calibri"/>
                <a:ea typeface="Calibri"/>
              </a:rPr>
              <a:t>models to train an audio dataset </a:t>
            </a:r>
            <a:r>
              <a:rPr b="0" lang="en-US" sz="1800" spc="-1" strike="noStrike">
                <a:solidFill>
                  <a:srgbClr val="000000"/>
                </a:solidFill>
                <a:latin typeface="Calibri"/>
                <a:ea typeface="Calibri"/>
              </a:rPr>
              <a:t>somehow revolves around </a:t>
            </a:r>
            <a:r>
              <a:rPr b="1" lang="en-US" sz="1800" spc="-1" strike="noStrike">
                <a:solidFill>
                  <a:srgbClr val="000000"/>
                </a:solidFill>
                <a:latin typeface="Calibri"/>
                <a:ea typeface="Calibri"/>
              </a:rPr>
              <a:t>Gaussian Mixture Model (GMM) </a:t>
            </a:r>
            <a:r>
              <a:rPr b="0" lang="en-US" sz="1800" spc="-1" strike="noStrike">
                <a:solidFill>
                  <a:srgbClr val="000000"/>
                </a:solidFill>
                <a:latin typeface="Calibri"/>
                <a:ea typeface="Calibri"/>
              </a:rPr>
              <a:t>and </a:t>
            </a:r>
            <a:r>
              <a:rPr b="1" lang="en-US" sz="1800" spc="-1" strike="noStrike">
                <a:solidFill>
                  <a:srgbClr val="000000"/>
                </a:solidFill>
                <a:latin typeface="Calibri"/>
                <a:ea typeface="Calibri"/>
              </a:rPr>
              <a:t>Hidden Markov Model (HMM). </a:t>
            </a:r>
            <a:endParaRPr b="0" lang="en-IN" sz="1800" spc="-1" strike="noStrike">
              <a:latin typeface="Arial"/>
            </a:endParaRPr>
          </a:p>
          <a:p>
            <a:pPr indent="-216000">
              <a:lnSpc>
                <a:spcPct val="150000"/>
              </a:lnSpc>
              <a:buClr>
                <a:srgbClr val="000000"/>
              </a:buClr>
              <a:buFont typeface="Arial"/>
              <a:buChar char="•"/>
            </a:pPr>
            <a:r>
              <a:rPr b="0" lang="en-US" sz="1800" spc="-1" strike="noStrike">
                <a:solidFill>
                  <a:srgbClr val="000000"/>
                </a:solidFill>
                <a:latin typeface="Calibri"/>
                <a:ea typeface="Calibri"/>
              </a:rPr>
              <a:t> </a:t>
            </a:r>
            <a:r>
              <a:rPr b="1" lang="en-US" sz="1800" spc="-1" strike="noStrike">
                <a:solidFill>
                  <a:srgbClr val="000000"/>
                </a:solidFill>
                <a:latin typeface="Calibri"/>
                <a:ea typeface="Calibri"/>
              </a:rPr>
              <a:t>GMM</a:t>
            </a:r>
            <a:r>
              <a:rPr b="0" lang="en-US" sz="1800" spc="-1" strike="noStrike">
                <a:solidFill>
                  <a:srgbClr val="000000"/>
                </a:solidFill>
                <a:latin typeface="Calibri"/>
                <a:ea typeface="Calibri"/>
              </a:rPr>
              <a:t> can be thought of as </a:t>
            </a:r>
            <a:r>
              <a:rPr b="1" lang="en-US" sz="1800" spc="-1" strike="noStrike">
                <a:solidFill>
                  <a:srgbClr val="000000"/>
                </a:solidFill>
                <a:latin typeface="Calibri"/>
                <a:ea typeface="Calibri"/>
              </a:rPr>
              <a:t>a single state HMM</a:t>
            </a:r>
            <a:r>
              <a:rPr b="0" lang="en-US" sz="1800" spc="-1" strike="noStrike">
                <a:solidFill>
                  <a:srgbClr val="000000"/>
                </a:solidFill>
                <a:latin typeface="Calibri"/>
                <a:ea typeface="Calibri"/>
              </a:rPr>
              <a:t>.</a:t>
            </a:r>
            <a:endParaRPr b="0" lang="en-IN" sz="1800" spc="-1" strike="noStrike">
              <a:latin typeface="Arial"/>
            </a:endParaRPr>
          </a:p>
          <a:p>
            <a:pPr>
              <a:lnSpc>
                <a:spcPct val="150000"/>
              </a:lnSpc>
            </a:pPr>
            <a:r>
              <a:rPr b="1" lang="en-US" sz="1800" spc="-1" strike="noStrike">
                <a:solidFill>
                  <a:srgbClr val="000000"/>
                </a:solidFill>
                <a:latin typeface="Arial"/>
                <a:ea typeface="Calibri"/>
              </a:rPr>
              <a:t> </a:t>
            </a:r>
            <a:r>
              <a:rPr b="1" lang="en-US" sz="1800" spc="-1" strike="noStrike">
                <a:solidFill>
                  <a:srgbClr val="000000"/>
                </a:solidFill>
                <a:latin typeface="Arial"/>
                <a:ea typeface="Calibri"/>
              </a:rPr>
              <a:t>-&gt; Why GMM is preferred? </a:t>
            </a:r>
            <a:endParaRPr b="0" lang="en-IN" sz="1800" spc="-1" strike="noStrike">
              <a:latin typeface="Arial"/>
            </a:endParaRPr>
          </a:p>
          <a:p>
            <a:pPr>
              <a:lnSpc>
                <a:spcPct val="150000"/>
              </a:lnSpc>
            </a:pPr>
            <a:r>
              <a:rPr b="0" lang="en-US" sz="1800" spc="-1" strike="noStrike">
                <a:solidFill>
                  <a:srgbClr val="000000"/>
                </a:solidFill>
                <a:latin typeface="Arial"/>
                <a:ea typeface="Calibri"/>
              </a:rPr>
              <a:t>	</a:t>
            </a:r>
            <a:r>
              <a:rPr b="0" lang="en-US" sz="1800" spc="-1" strike="noStrike">
                <a:solidFill>
                  <a:srgbClr val="000000"/>
                </a:solidFill>
                <a:latin typeface="Calibri"/>
                <a:ea typeface="Calibri"/>
              </a:rPr>
              <a:t>1.) Though, </a:t>
            </a:r>
            <a:r>
              <a:rPr b="1" lang="en-US" sz="1800" spc="-1" strike="noStrike">
                <a:solidFill>
                  <a:srgbClr val="000000"/>
                </a:solidFill>
                <a:latin typeface="Calibri"/>
                <a:ea typeface="Calibri"/>
              </a:rPr>
              <a:t>GMM is preferably used </a:t>
            </a:r>
            <a:r>
              <a:rPr b="0" lang="en-US" sz="1800" spc="-1" strike="noStrike">
                <a:solidFill>
                  <a:srgbClr val="000000"/>
                </a:solidFill>
                <a:latin typeface="Calibri"/>
                <a:ea typeface="Calibri"/>
              </a:rPr>
              <a:t>because it is </a:t>
            </a:r>
            <a:r>
              <a:rPr b="1" lang="en-US" sz="1800" spc="-1" strike="noStrike">
                <a:solidFill>
                  <a:srgbClr val="000000"/>
                </a:solidFill>
                <a:latin typeface="Calibri"/>
                <a:ea typeface="Calibri"/>
              </a:rPr>
              <a:t>more reliable </a:t>
            </a:r>
            <a:r>
              <a:rPr b="0" lang="en-US" sz="1800" spc="-1" strike="noStrike">
                <a:solidFill>
                  <a:srgbClr val="000000"/>
                </a:solidFill>
                <a:latin typeface="Calibri"/>
                <a:ea typeface="Calibri"/>
              </a:rPr>
              <a:t>than HMM, although </a:t>
            </a:r>
            <a:r>
              <a:rPr b="1" lang="en-US" sz="1800" spc="-1" strike="noStrike">
                <a:solidFill>
                  <a:srgbClr val="000000"/>
                </a:solidFill>
                <a:latin typeface="Calibri"/>
                <a:ea typeface="Calibri"/>
              </a:rPr>
              <a:t>HMM possess more accuracy.</a:t>
            </a:r>
            <a:endParaRPr b="0" lang="en-IN" sz="1800" spc="-1" strike="noStrike">
              <a:latin typeface="Arial"/>
            </a:endParaRPr>
          </a:p>
          <a:p>
            <a:pPr>
              <a:lnSpc>
                <a:spcPct val="150000"/>
              </a:lnSpc>
            </a:pPr>
            <a:r>
              <a:rPr b="0" lang="en-US" sz="1800" spc="-1" strike="noStrike">
                <a:solidFill>
                  <a:srgbClr val="000000"/>
                </a:solidFill>
                <a:latin typeface="Calibri"/>
                <a:ea typeface="Calibri"/>
              </a:rPr>
              <a:t>	</a:t>
            </a:r>
            <a:r>
              <a:rPr b="0" lang="en-US" sz="1800" spc="-1" strike="noStrike">
                <a:solidFill>
                  <a:srgbClr val="000000"/>
                </a:solidFill>
                <a:latin typeface="Calibri"/>
                <a:ea typeface="Calibri"/>
              </a:rPr>
              <a:t>2.)  Secondly, </a:t>
            </a:r>
            <a:r>
              <a:rPr b="1" lang="en-US" sz="1800" spc="-1" strike="noStrike">
                <a:solidFill>
                  <a:srgbClr val="000000"/>
                </a:solidFill>
                <a:latin typeface="Calibri"/>
                <a:ea typeface="Calibri"/>
              </a:rPr>
              <a:t>GMM yields output much faste</a:t>
            </a:r>
            <a:r>
              <a:rPr b="0" lang="en-US" sz="1800" spc="-1" strike="noStrike">
                <a:solidFill>
                  <a:srgbClr val="000000"/>
                </a:solidFill>
                <a:latin typeface="Calibri"/>
                <a:ea typeface="Calibri"/>
              </a:rPr>
              <a:t>r than HMM.</a:t>
            </a:r>
            <a:endParaRPr b="0" lang="en-IN" sz="1800" spc="-1" strike="noStrike">
              <a:latin typeface="Arial"/>
            </a:endParaRPr>
          </a:p>
          <a:p>
            <a:pPr>
              <a:lnSpc>
                <a:spcPct val="150000"/>
              </a:lnSpc>
            </a:pPr>
            <a:r>
              <a:rPr b="0" lang="en-US" sz="1800" spc="-1" strike="noStrike">
                <a:solidFill>
                  <a:srgbClr val="000000"/>
                </a:solidFill>
                <a:latin typeface="Calibri"/>
                <a:ea typeface="Calibri"/>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5" name="CustomShape 1"/>
          <p:cNvSpPr/>
          <p:nvPr/>
        </p:nvSpPr>
        <p:spPr>
          <a:xfrm>
            <a:off x="2362320" y="304920"/>
            <a:ext cx="739116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3600" spc="-1" strike="noStrike">
                <a:solidFill>
                  <a:srgbClr val="000000"/>
                </a:solidFill>
                <a:latin typeface="Arial"/>
              </a:rPr>
              <a:t>Feature Extraction Techniques </a:t>
            </a:r>
            <a:endParaRPr b="0" lang="en-IN" sz="3600" spc="-1" strike="noStrike">
              <a:latin typeface="Arial"/>
            </a:endParaRPr>
          </a:p>
        </p:txBody>
      </p:sp>
      <p:sp>
        <p:nvSpPr>
          <p:cNvPr id="156" name="CustomShape 2"/>
          <p:cNvSpPr/>
          <p:nvPr/>
        </p:nvSpPr>
        <p:spPr>
          <a:xfrm>
            <a:off x="1676520" y="1905120"/>
            <a:ext cx="7467120" cy="2209320"/>
          </a:xfrm>
          <a:prstGeom prst="rect">
            <a:avLst/>
          </a:prstGeom>
          <a:noFill/>
          <a:ln>
            <a:noFill/>
          </a:ln>
        </p:spPr>
        <p:style>
          <a:lnRef idx="0"/>
          <a:fillRef idx="0"/>
          <a:effectRef idx="0"/>
          <a:fontRef idx="minor"/>
        </p:style>
      </p:sp>
      <p:pic>
        <p:nvPicPr>
          <p:cNvPr id="157" name="Picture 4" descr="C:\Users\FORREST_GUMP\Pictures\Screenshots\Screenshot (336).png"/>
          <p:cNvPicPr/>
          <p:nvPr/>
        </p:nvPicPr>
        <p:blipFill>
          <a:blip r:embed="rId2"/>
          <a:stretch/>
        </p:blipFill>
        <p:spPr>
          <a:xfrm>
            <a:off x="1752480" y="2057400"/>
            <a:ext cx="7086240" cy="4190760"/>
          </a:xfrm>
          <a:prstGeom prst="rect">
            <a:avLst/>
          </a:prstGeom>
          <a:ln w="936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2819520" y="304920"/>
            <a:ext cx="6552720" cy="76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Libraries</a:t>
            </a:r>
            <a:endParaRPr b="0" lang="en-IN" sz="4000" spc="-1" strike="noStrike">
              <a:latin typeface="Arial"/>
            </a:endParaRPr>
          </a:p>
        </p:txBody>
      </p:sp>
      <p:sp>
        <p:nvSpPr>
          <p:cNvPr id="159" name="CustomShape 2"/>
          <p:cNvSpPr/>
          <p:nvPr/>
        </p:nvSpPr>
        <p:spPr>
          <a:xfrm>
            <a:off x="1828800" y="1905120"/>
            <a:ext cx="7689600" cy="4114440"/>
          </a:xfrm>
          <a:prstGeom prst="rect">
            <a:avLst/>
          </a:prstGeom>
          <a:noFill/>
          <a:ln>
            <a:noFill/>
          </a:ln>
        </p:spPr>
        <p:style>
          <a:lnRef idx="0"/>
          <a:fillRef idx="0"/>
          <a:effectRef idx="0"/>
          <a:fontRef idx="minor"/>
        </p:style>
        <p:txBody>
          <a:bodyPr lIns="90000" rIns="90000" tIns="45000" bIns="45000">
            <a:noAutofit/>
          </a:bodyPr>
          <a:p>
            <a:pPr marL="343080" indent="-342720">
              <a:lnSpc>
                <a:spcPct val="90000"/>
              </a:lnSpc>
              <a:spcBef>
                <a:spcPts val="641"/>
              </a:spcBef>
              <a:buClr>
                <a:srgbClr val="000000"/>
              </a:buClr>
              <a:buFont typeface="Symbol" charset="2"/>
              <a:buChar char=""/>
            </a:pPr>
            <a:r>
              <a:rPr b="1" lang="en-US" sz="3200" spc="-1" strike="noStrike">
                <a:solidFill>
                  <a:srgbClr val="000000"/>
                </a:solidFill>
                <a:latin typeface="Arial"/>
              </a:rPr>
              <a:t>pyAudioAnalysis</a:t>
            </a:r>
            <a:endParaRPr b="0" lang="en-IN" sz="3200" spc="-1" strike="noStrike">
              <a:latin typeface="Arial"/>
            </a:endParaRPr>
          </a:p>
          <a:p>
            <a:pPr marL="343080" indent="-342720">
              <a:lnSpc>
                <a:spcPct val="90000"/>
              </a:lnSpc>
              <a:spcBef>
                <a:spcPts val="641"/>
              </a:spcBef>
              <a:buClr>
                <a:srgbClr val="000000"/>
              </a:buClr>
              <a:buFont typeface="Symbol" charset="2"/>
              <a:buChar char=""/>
            </a:pPr>
            <a:r>
              <a:rPr b="1" lang="en-US" sz="3200" spc="-1" strike="noStrike">
                <a:solidFill>
                  <a:srgbClr val="000000"/>
                </a:solidFill>
                <a:latin typeface="Arial"/>
              </a:rPr>
              <a:t>YAFFE</a:t>
            </a:r>
            <a:endParaRPr b="0" lang="en-IN" sz="3200" spc="-1" strike="noStrike">
              <a:latin typeface="Arial"/>
            </a:endParaRPr>
          </a:p>
          <a:p>
            <a:pPr marL="343080" indent="-342720">
              <a:lnSpc>
                <a:spcPct val="90000"/>
              </a:lnSpc>
              <a:spcBef>
                <a:spcPts val="641"/>
              </a:spcBef>
              <a:buClr>
                <a:srgbClr val="000000"/>
              </a:buClr>
              <a:buFont typeface="Symbol" charset="2"/>
              <a:buChar char=""/>
            </a:pPr>
            <a:r>
              <a:rPr b="1" lang="en-US" sz="3200" spc="-1" strike="noStrike">
                <a:solidFill>
                  <a:srgbClr val="000000"/>
                </a:solidFill>
                <a:latin typeface="Arial"/>
              </a:rPr>
              <a:t>LibROSA</a:t>
            </a:r>
            <a:endParaRPr b="0" lang="en-IN" sz="3200" spc="-1" strike="noStrike">
              <a:latin typeface="Arial"/>
            </a:endParaRPr>
          </a:p>
          <a:p>
            <a:pPr marL="343080" indent="-342720">
              <a:lnSpc>
                <a:spcPct val="90000"/>
              </a:lnSpc>
              <a:spcBef>
                <a:spcPts val="641"/>
              </a:spcBef>
              <a:buClr>
                <a:srgbClr val="000000"/>
              </a:buClr>
              <a:buFont typeface="Symbol" charset="2"/>
              <a:buChar char=""/>
            </a:pPr>
            <a:r>
              <a:rPr b="1" lang="en-US" sz="3200" spc="-1" strike="noStrike">
                <a:solidFill>
                  <a:srgbClr val="000000"/>
                </a:solidFill>
                <a:latin typeface="Arial"/>
              </a:rPr>
              <a:t>Essentia</a:t>
            </a:r>
            <a:endParaRPr b="0" lang="en-IN" sz="3200" spc="-1" strike="noStrike">
              <a:latin typeface="Arial"/>
            </a:endParaRPr>
          </a:p>
          <a:p>
            <a:pPr marL="343080" indent="-342720">
              <a:lnSpc>
                <a:spcPct val="90000"/>
              </a:lnSpc>
              <a:spcBef>
                <a:spcPts val="641"/>
              </a:spcBef>
              <a:buClr>
                <a:srgbClr val="000000"/>
              </a:buClr>
              <a:buFont typeface="Symbol" charset="2"/>
              <a:buChar char=""/>
            </a:pPr>
            <a:r>
              <a:rPr b="1" lang="en-US" sz="3200" spc="-1" strike="noStrike">
                <a:solidFill>
                  <a:srgbClr val="000000"/>
                </a:solidFill>
                <a:latin typeface="Arial"/>
              </a:rPr>
              <a:t>python_speech_features</a:t>
            </a:r>
            <a:endParaRPr b="0" lang="en-IN" sz="3200" spc="-1" strike="noStrike">
              <a:latin typeface="Arial"/>
            </a:endParaRPr>
          </a:p>
          <a:p>
            <a:pPr marL="343080" indent="-342720">
              <a:lnSpc>
                <a:spcPct val="90000"/>
              </a:lnSpc>
              <a:spcBef>
                <a:spcPts val="641"/>
              </a:spcBef>
              <a:buClr>
                <a:srgbClr val="000000"/>
              </a:buClr>
              <a:buFont typeface="Symbol" charset="2"/>
              <a:buChar char=""/>
            </a:pPr>
            <a:r>
              <a:rPr b="1" lang="en-US" sz="3200" spc="-1" strike="noStrike">
                <a:solidFill>
                  <a:srgbClr val="000000"/>
                </a:solidFill>
                <a:latin typeface="Arial"/>
              </a:rPr>
              <a:t>Scikits.Talkbox</a:t>
            </a:r>
            <a:endParaRPr b="0" lang="en-IN" sz="3200" spc="-1" strike="noStrike">
              <a:latin typeface="Arial"/>
            </a:endParaRPr>
          </a:p>
          <a:p>
            <a:pPr>
              <a:lnSpc>
                <a:spcPct val="90000"/>
              </a:lnSpc>
              <a:spcBef>
                <a:spcPts val="641"/>
              </a:spcBef>
            </a:pPr>
            <a:endParaRPr b="0" lang="en-IN" sz="3200" spc="-1" strike="noStrike">
              <a:latin typeface="Arial"/>
            </a:endParaRPr>
          </a:p>
          <a:p>
            <a:pPr>
              <a:lnSpc>
                <a:spcPct val="90000"/>
              </a:lnSpc>
              <a:spcBef>
                <a:spcPts val="641"/>
              </a:spcBef>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0" name="CustomShape 1"/>
          <p:cNvSpPr/>
          <p:nvPr/>
        </p:nvSpPr>
        <p:spPr>
          <a:xfrm>
            <a:off x="2819520" y="457200"/>
            <a:ext cx="77925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Proposed Methodology</a:t>
            </a:r>
            <a:endParaRPr b="0" lang="en-IN" sz="4000" spc="-1" strike="noStrike">
              <a:latin typeface="Arial"/>
            </a:endParaRPr>
          </a:p>
          <a:p>
            <a:pPr>
              <a:lnSpc>
                <a:spcPct val="100000"/>
              </a:lnSpc>
            </a:pPr>
            <a:endParaRPr b="0" lang="en-IN" sz="4000" spc="-1" strike="noStrike">
              <a:latin typeface="Arial"/>
            </a:endParaRPr>
          </a:p>
        </p:txBody>
      </p:sp>
      <p:sp>
        <p:nvSpPr>
          <p:cNvPr id="161" name="CustomShape 2"/>
          <p:cNvSpPr/>
          <p:nvPr/>
        </p:nvSpPr>
        <p:spPr>
          <a:xfrm>
            <a:off x="2133720" y="1828800"/>
            <a:ext cx="7772040" cy="4114440"/>
          </a:xfrm>
          <a:prstGeom prst="rect">
            <a:avLst/>
          </a:prstGeom>
          <a:noFill/>
          <a:ln>
            <a:noFill/>
          </a:ln>
        </p:spPr>
        <p:style>
          <a:lnRef idx="0"/>
          <a:fillRef idx="0"/>
          <a:effectRef idx="0"/>
          <a:fontRef idx="minor"/>
        </p:style>
      </p:sp>
      <p:pic>
        <p:nvPicPr>
          <p:cNvPr id="162" name="Picture 3" descr="Image result for speaker identification with mfcc and gmm"/>
          <p:cNvPicPr/>
          <p:nvPr/>
        </p:nvPicPr>
        <p:blipFill>
          <a:blip r:embed="rId2"/>
          <a:stretch/>
        </p:blipFill>
        <p:spPr>
          <a:xfrm>
            <a:off x="2057400" y="1752480"/>
            <a:ext cx="6629040" cy="4469760"/>
          </a:xfrm>
          <a:prstGeom prst="rect">
            <a:avLst/>
          </a:prstGeom>
          <a:ln w="936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2743200" y="304920"/>
            <a:ext cx="640044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Process</a:t>
            </a:r>
            <a:endParaRPr b="0" lang="en-IN" sz="4000" spc="-1" strike="noStrike">
              <a:latin typeface="Arial"/>
            </a:endParaRPr>
          </a:p>
        </p:txBody>
      </p:sp>
      <p:sp>
        <p:nvSpPr>
          <p:cNvPr id="164" name="CustomShape 2"/>
          <p:cNvSpPr/>
          <p:nvPr/>
        </p:nvSpPr>
        <p:spPr>
          <a:xfrm>
            <a:off x="1820880" y="1600200"/>
            <a:ext cx="6789240" cy="4571640"/>
          </a:xfrm>
          <a:prstGeom prst="rect">
            <a:avLst/>
          </a:prstGeom>
          <a:noFill/>
          <a:ln>
            <a:noFill/>
          </a:ln>
        </p:spPr>
        <p:style>
          <a:lnRef idx="0"/>
          <a:fillRef idx="0"/>
          <a:effectRef idx="0"/>
          <a:fontRef idx="minor"/>
        </p:style>
        <p:txBody>
          <a:bodyPr lIns="90000" rIns="90000" tIns="45000" bIns="45000">
            <a:noAutofit/>
          </a:bodyPr>
          <a:p>
            <a:pPr>
              <a:lnSpc>
                <a:spcPct val="150000"/>
              </a:lnSpc>
            </a:pPr>
            <a:endParaRPr b="0" lang="en-IN" sz="1800" spc="-1" strike="noStrike">
              <a:latin typeface="Arial"/>
            </a:endParaRPr>
          </a:p>
          <a:p>
            <a:pPr>
              <a:lnSpc>
                <a:spcPct val="150000"/>
              </a:lnSpc>
            </a:pPr>
            <a:r>
              <a:rPr b="0" lang="en-US" sz="1800" spc="-1" strike="noStrike">
                <a:solidFill>
                  <a:srgbClr val="000000"/>
                </a:solidFill>
                <a:latin typeface="Arial"/>
              </a:rPr>
              <a:t>-&gt; This  can be summarized in </a:t>
            </a:r>
            <a:r>
              <a:rPr b="1" lang="en-US" sz="1800" spc="-1" strike="noStrike">
                <a:solidFill>
                  <a:srgbClr val="000000"/>
                </a:solidFill>
                <a:latin typeface="Arial"/>
              </a:rPr>
              <a:t>5 basic Phases</a:t>
            </a:r>
            <a:r>
              <a:rPr b="0" lang="en-US" sz="1800" spc="-1" strike="noStrike">
                <a:solidFill>
                  <a:srgbClr val="000000"/>
                </a:solidFill>
                <a:latin typeface="Arial"/>
              </a:rPr>
              <a:t>:</a:t>
            </a:r>
            <a:endParaRPr b="0" lang="en-IN" sz="1800" spc="-1" strike="noStrike">
              <a:latin typeface="Arial"/>
            </a:endParaRPr>
          </a:p>
          <a:p>
            <a:pPr>
              <a:lnSpc>
                <a:spcPct val="150000"/>
              </a:lnSpc>
            </a:pPr>
            <a:endParaRPr b="0" lang="en-IN" sz="1800" spc="-1" strike="noStrike">
              <a:latin typeface="Arial"/>
            </a:endParaRPr>
          </a:p>
          <a:p>
            <a:pPr lvl="1" marL="457200" indent="-216000">
              <a:lnSpc>
                <a:spcPct val="200000"/>
              </a:lnSpc>
              <a:buClr>
                <a:srgbClr val="000000"/>
              </a:buClr>
              <a:buFont typeface="Arial"/>
              <a:buChar char="•"/>
            </a:pPr>
            <a:r>
              <a:rPr b="1" lang="en-US" sz="1800" spc="-1" strike="noStrike">
                <a:solidFill>
                  <a:srgbClr val="000000"/>
                </a:solidFill>
                <a:latin typeface="Arial"/>
              </a:rPr>
              <a:t>Data Acquisition</a:t>
            </a:r>
            <a:endParaRPr b="0" lang="en-IN" sz="1800" spc="-1" strike="noStrike">
              <a:latin typeface="Arial"/>
            </a:endParaRPr>
          </a:p>
          <a:p>
            <a:pPr lvl="1" marL="457200" indent="-216000">
              <a:lnSpc>
                <a:spcPct val="200000"/>
              </a:lnSpc>
              <a:buClr>
                <a:srgbClr val="000000"/>
              </a:buClr>
              <a:buFont typeface="Arial"/>
              <a:buChar char="•"/>
            </a:pPr>
            <a:r>
              <a:rPr b="1" lang="en-US" sz="1800" spc="-1" strike="noStrike">
                <a:solidFill>
                  <a:srgbClr val="000000"/>
                </a:solidFill>
                <a:latin typeface="Arial"/>
              </a:rPr>
              <a:t>Data pre-processing</a:t>
            </a:r>
            <a:endParaRPr b="0" lang="en-IN" sz="1800" spc="-1" strike="noStrike">
              <a:latin typeface="Arial"/>
            </a:endParaRPr>
          </a:p>
          <a:p>
            <a:pPr lvl="1" marL="457200" indent="-216000">
              <a:lnSpc>
                <a:spcPct val="200000"/>
              </a:lnSpc>
              <a:buClr>
                <a:srgbClr val="000000"/>
              </a:buClr>
              <a:buFont typeface="Arial"/>
              <a:buChar char="•"/>
            </a:pPr>
            <a:r>
              <a:rPr b="1" lang="en-US" sz="1800" spc="-1" strike="noStrike">
                <a:solidFill>
                  <a:srgbClr val="000000"/>
                </a:solidFill>
                <a:latin typeface="Arial"/>
              </a:rPr>
              <a:t>Feature Extraction</a:t>
            </a:r>
            <a:endParaRPr b="0" lang="en-IN" sz="1800" spc="-1" strike="noStrike">
              <a:latin typeface="Arial"/>
            </a:endParaRPr>
          </a:p>
          <a:p>
            <a:pPr lvl="1" marL="457200" indent="-216000">
              <a:lnSpc>
                <a:spcPct val="200000"/>
              </a:lnSpc>
              <a:buClr>
                <a:srgbClr val="000000"/>
              </a:buClr>
              <a:buFont typeface="Arial"/>
              <a:buChar char="•"/>
            </a:pPr>
            <a:r>
              <a:rPr b="1" lang="en-US" sz="1800" spc="-1" strike="noStrike">
                <a:solidFill>
                  <a:srgbClr val="000000"/>
                </a:solidFill>
                <a:latin typeface="Arial"/>
              </a:rPr>
              <a:t>Model Training</a:t>
            </a:r>
            <a:endParaRPr b="0" lang="en-IN" sz="1800" spc="-1" strike="noStrike">
              <a:latin typeface="Arial"/>
            </a:endParaRPr>
          </a:p>
          <a:p>
            <a:pPr lvl="1" marL="457200" indent="-216000">
              <a:lnSpc>
                <a:spcPct val="200000"/>
              </a:lnSpc>
              <a:buClr>
                <a:srgbClr val="000000"/>
              </a:buClr>
              <a:buFont typeface="Arial"/>
              <a:buChar char="•"/>
            </a:pPr>
            <a:r>
              <a:rPr b="1" lang="en-US" sz="1800" spc="-1" strike="noStrike">
                <a:solidFill>
                  <a:srgbClr val="000000"/>
                </a:solidFill>
                <a:latin typeface="Arial"/>
              </a:rPr>
              <a:t>Perform Testing (identification)</a:t>
            </a:r>
            <a:endParaRPr b="0" lang="en-IN" sz="1800" spc="-1" strike="noStrike">
              <a:latin typeface="Arial"/>
            </a:endParaRPr>
          </a:p>
          <a:p>
            <a:pPr marL="343080" indent="-342720">
              <a:lnSpc>
                <a:spcPct val="100000"/>
              </a:lnSpc>
              <a:spcBef>
                <a:spcPts val="641"/>
              </a:spcBef>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5" name="CustomShape 1"/>
          <p:cNvSpPr/>
          <p:nvPr/>
        </p:nvSpPr>
        <p:spPr>
          <a:xfrm>
            <a:off x="2743200" y="533520"/>
            <a:ext cx="77925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Data Acquisition:</a:t>
            </a:r>
            <a:endParaRPr b="0" lang="en-IN" sz="4000" spc="-1" strike="noStrike">
              <a:latin typeface="Arial"/>
            </a:endParaRPr>
          </a:p>
        </p:txBody>
      </p:sp>
      <p:sp>
        <p:nvSpPr>
          <p:cNvPr id="166" name="CustomShape 2"/>
          <p:cNvSpPr/>
          <p:nvPr/>
        </p:nvSpPr>
        <p:spPr>
          <a:xfrm>
            <a:off x="1752480" y="1447920"/>
            <a:ext cx="7170480" cy="452556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641"/>
              </a:spcBef>
              <a:tabLst>
                <a:tab algn="l" pos="0"/>
              </a:tabLst>
            </a:pPr>
            <a:r>
              <a:rPr b="0" lang="en-US" sz="3200" spc="-1" strike="noStrike">
                <a:solidFill>
                  <a:srgbClr val="000000"/>
                </a:solidFill>
                <a:latin typeface="Arial"/>
              </a:rPr>
              <a:t>	</a:t>
            </a:r>
            <a:endParaRPr b="0" lang="en-IN" sz="3200" spc="-1" strike="noStrike">
              <a:latin typeface="Arial"/>
            </a:endParaRPr>
          </a:p>
          <a:p>
            <a:pPr algn="just">
              <a:lnSpc>
                <a:spcPct val="150000"/>
              </a:lnSpc>
              <a:spcAft>
                <a:spcPts val="1001"/>
              </a:spcAft>
              <a:tabLst>
                <a:tab algn="l" pos="0"/>
              </a:tabLst>
            </a:pPr>
            <a:r>
              <a:rPr b="0" lang="en-US" sz="2000" spc="-1" strike="noStrike">
                <a:solidFill>
                  <a:srgbClr val="000000"/>
                </a:solidFill>
                <a:latin typeface="Times New Roman"/>
                <a:ea typeface="Calibri"/>
              </a:rPr>
              <a:t>-&gt; Though we tested our model’s working and accuracy on a downloaded dataset; viz. </a:t>
            </a:r>
            <a:r>
              <a:rPr b="1" lang="en-US" sz="2000" spc="-1" strike="noStrike">
                <a:solidFill>
                  <a:srgbClr val="000000"/>
                </a:solidFill>
                <a:latin typeface="Times New Roman"/>
                <a:ea typeface="Calibri"/>
              </a:rPr>
              <a:t>VoxForge DATASET</a:t>
            </a:r>
            <a:r>
              <a:rPr b="0" lang="en-US" sz="2000" spc="-1" strike="noStrike">
                <a:solidFill>
                  <a:srgbClr val="000000"/>
                </a:solidFill>
                <a:latin typeface="Times New Roman"/>
                <a:ea typeface="Calibri"/>
              </a:rPr>
              <a:t>. But, to check its reliability and correctness; we also prepared a </a:t>
            </a:r>
            <a:r>
              <a:rPr b="1" lang="en-US" sz="2000" spc="-1" strike="noStrike">
                <a:solidFill>
                  <a:srgbClr val="000000"/>
                </a:solidFill>
                <a:latin typeface="Times New Roman"/>
                <a:ea typeface="Calibri"/>
              </a:rPr>
              <a:t>dataset by ourselves</a:t>
            </a:r>
            <a:r>
              <a:rPr b="0" lang="en-US" sz="2000" spc="-1" strike="noStrike">
                <a:solidFill>
                  <a:srgbClr val="000000"/>
                </a:solidFill>
                <a:latin typeface="Times New Roman"/>
                <a:ea typeface="Calibri"/>
              </a:rPr>
              <a:t>. It was voice recording of our friends, colleagues, and relatives. </a:t>
            </a:r>
            <a:endParaRPr b="0" lang="en-IN" sz="2000" spc="-1" strike="noStrike">
              <a:latin typeface="Arial"/>
            </a:endParaRPr>
          </a:p>
          <a:p>
            <a:pPr algn="just">
              <a:lnSpc>
                <a:spcPct val="150000"/>
              </a:lnSpc>
              <a:spcAft>
                <a:spcPts val="1001"/>
              </a:spcAft>
              <a:tabLst>
                <a:tab algn="l" pos="0"/>
              </a:tabLst>
            </a:pPr>
            <a:r>
              <a:rPr b="0" lang="en-US" sz="2000" spc="-1" strike="noStrike">
                <a:solidFill>
                  <a:srgbClr val="000000"/>
                </a:solidFill>
                <a:latin typeface="Times New Roman"/>
                <a:ea typeface="Calibri"/>
              </a:rPr>
              <a:t>So, we had </a:t>
            </a:r>
            <a:r>
              <a:rPr b="1" lang="en-US" sz="2000" spc="-1" strike="noStrike">
                <a:solidFill>
                  <a:srgbClr val="000000"/>
                </a:solidFill>
                <a:latin typeface="Times New Roman"/>
                <a:ea typeface="Calibri"/>
              </a:rPr>
              <a:t>two datasets </a:t>
            </a:r>
            <a:r>
              <a:rPr b="0" lang="en-US" sz="2000" spc="-1" strike="noStrike">
                <a:solidFill>
                  <a:srgbClr val="000000"/>
                </a:solidFill>
                <a:latin typeface="Times New Roman"/>
                <a:ea typeface="Calibri"/>
              </a:rPr>
              <a:t>in particular:</a:t>
            </a:r>
            <a:endParaRPr b="0" lang="en-IN" sz="2000" spc="-1" strike="noStrike">
              <a:latin typeface="Arial"/>
            </a:endParaRPr>
          </a:p>
          <a:p>
            <a:pPr marL="343080" indent="-342720" algn="just">
              <a:lnSpc>
                <a:spcPct val="150000"/>
              </a:lnSpc>
              <a:buClr>
                <a:srgbClr val="000000"/>
              </a:buClr>
              <a:buFont typeface="Arial"/>
              <a:buAutoNum type="arabicPeriod"/>
              <a:tabLst>
                <a:tab algn="l" pos="0"/>
              </a:tabLst>
            </a:pPr>
            <a:r>
              <a:rPr b="1" lang="en-US" sz="2000" spc="-1" strike="noStrike">
                <a:solidFill>
                  <a:srgbClr val="000000"/>
                </a:solidFill>
                <a:latin typeface="Times New Roman"/>
                <a:ea typeface="Calibri"/>
              </a:rPr>
              <a:t>VoxForge Dataset</a:t>
            </a:r>
            <a:endParaRPr b="0" lang="en-IN" sz="2000" spc="-1" strike="noStrike">
              <a:latin typeface="Arial"/>
            </a:endParaRPr>
          </a:p>
          <a:p>
            <a:pPr marL="343080" indent="-342720" algn="just">
              <a:lnSpc>
                <a:spcPct val="150000"/>
              </a:lnSpc>
              <a:spcAft>
                <a:spcPts val="1001"/>
              </a:spcAft>
              <a:buClr>
                <a:srgbClr val="000000"/>
              </a:buClr>
              <a:buFont typeface="Arial"/>
              <a:buAutoNum type="arabicPeriod"/>
              <a:tabLst>
                <a:tab algn="l" pos="0"/>
              </a:tabLst>
            </a:pPr>
            <a:r>
              <a:rPr b="1" lang="en-US" sz="2000" spc="-1" strike="noStrike">
                <a:solidFill>
                  <a:srgbClr val="000000"/>
                </a:solidFill>
                <a:latin typeface="Times New Roman"/>
                <a:ea typeface="Calibri"/>
              </a:rPr>
              <a:t>Manual self-made Dataset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7" name="CustomShape 1"/>
          <p:cNvSpPr/>
          <p:nvPr/>
        </p:nvSpPr>
        <p:spPr>
          <a:xfrm>
            <a:off x="2666880" y="457200"/>
            <a:ext cx="69339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Data preprocessing:</a:t>
            </a:r>
            <a:endParaRPr b="0" lang="en-IN" sz="4000" spc="-1" strike="noStrike">
              <a:latin typeface="Arial"/>
            </a:endParaRPr>
          </a:p>
        </p:txBody>
      </p:sp>
      <p:sp>
        <p:nvSpPr>
          <p:cNvPr id="168" name="CustomShape 2"/>
          <p:cNvSpPr/>
          <p:nvPr/>
        </p:nvSpPr>
        <p:spPr>
          <a:xfrm>
            <a:off x="1523880" y="1371600"/>
            <a:ext cx="7619760" cy="4952520"/>
          </a:xfrm>
          <a:prstGeom prst="rect">
            <a:avLst/>
          </a:prstGeom>
          <a:noFill/>
          <a:ln>
            <a:noFill/>
          </a:ln>
        </p:spPr>
        <p:style>
          <a:lnRef idx="0"/>
          <a:fillRef idx="0"/>
          <a:effectRef idx="0"/>
          <a:fontRef idx="minor"/>
        </p:style>
        <p:txBody>
          <a:bodyPr lIns="90000" rIns="90000" tIns="45000" bIns="45000">
            <a:noAutofit/>
          </a:bodyPr>
          <a:p>
            <a:pPr indent="-216000" algn="just">
              <a:lnSpc>
                <a:spcPct val="150000"/>
              </a:lnSpc>
              <a:spcAft>
                <a:spcPts val="1001"/>
              </a:spcAft>
              <a:buClr>
                <a:srgbClr val="000000"/>
              </a:buClr>
              <a:buFont typeface="Arial"/>
              <a:buChar char="•"/>
            </a:pPr>
            <a:r>
              <a:rPr b="1" lang="en-US" sz="1600" spc="-1" strike="noStrike">
                <a:solidFill>
                  <a:srgbClr val="000000"/>
                </a:solidFill>
                <a:latin typeface="Times New Roman"/>
                <a:ea typeface="Calibri"/>
              </a:rPr>
              <a:t> </a:t>
            </a:r>
            <a:r>
              <a:rPr b="0" lang="en-US" sz="1600" spc="-1" strike="noStrike">
                <a:solidFill>
                  <a:srgbClr val="000000"/>
                </a:solidFill>
                <a:latin typeface="Times New Roman"/>
                <a:ea typeface="Calibri"/>
              </a:rPr>
              <a:t>The data must be </a:t>
            </a:r>
            <a:r>
              <a:rPr b="1" lang="en-US" sz="1600" spc="-1" strike="noStrike">
                <a:solidFill>
                  <a:srgbClr val="000000"/>
                </a:solidFill>
                <a:latin typeface="Times New Roman"/>
                <a:ea typeface="Calibri"/>
              </a:rPr>
              <a:t>pre-processed</a:t>
            </a:r>
            <a:r>
              <a:rPr b="0" lang="en-US" sz="1600" spc="-1" strike="noStrike">
                <a:solidFill>
                  <a:srgbClr val="000000"/>
                </a:solidFill>
                <a:latin typeface="Times New Roman"/>
                <a:ea typeface="Calibri"/>
              </a:rPr>
              <a:t> in order to achieve better outputs and prediction results.</a:t>
            </a:r>
            <a:endParaRPr b="0" lang="en-IN" sz="1600" spc="-1" strike="noStrike">
              <a:latin typeface="Arial"/>
            </a:endParaRPr>
          </a:p>
          <a:p>
            <a:pPr indent="-216000" algn="just">
              <a:lnSpc>
                <a:spcPct val="150000"/>
              </a:lnSpc>
              <a:spcAft>
                <a:spcPts val="1001"/>
              </a:spcAft>
              <a:buClr>
                <a:srgbClr val="000000"/>
              </a:buClr>
              <a:buFont typeface="Arial"/>
              <a:buChar char="•"/>
            </a:pPr>
            <a:r>
              <a:rPr b="0" lang="en-US" sz="1600" spc="-1" strike="noStrike">
                <a:solidFill>
                  <a:srgbClr val="000000"/>
                </a:solidFill>
                <a:latin typeface="Times New Roman"/>
                <a:ea typeface="Calibri"/>
              </a:rPr>
              <a:t> </a:t>
            </a:r>
            <a:r>
              <a:rPr b="0" lang="en-US" sz="1600" spc="-1" strike="noStrike">
                <a:solidFill>
                  <a:srgbClr val="000000"/>
                </a:solidFill>
                <a:latin typeface="Times New Roman"/>
                <a:ea typeface="Calibri"/>
              </a:rPr>
              <a:t>This is to ensure that the model is trained with minimum errors.</a:t>
            </a:r>
            <a:endParaRPr b="0" lang="en-IN" sz="1600" spc="-1" strike="noStrike">
              <a:latin typeface="Arial"/>
            </a:endParaRPr>
          </a:p>
          <a:p>
            <a:pPr marL="343080" indent="-342720" algn="just">
              <a:lnSpc>
                <a:spcPct val="150000"/>
              </a:lnSpc>
              <a:spcAft>
                <a:spcPts val="1001"/>
              </a:spcAft>
              <a:buClr>
                <a:srgbClr val="000000"/>
              </a:buClr>
              <a:buFont typeface="Wingdings" charset="2"/>
              <a:buChar char=""/>
            </a:pPr>
            <a:r>
              <a:rPr b="0" lang="en-US" sz="1600" spc="-1" strike="noStrike">
                <a:solidFill>
                  <a:srgbClr val="000000"/>
                </a:solidFill>
                <a:latin typeface="Times New Roman"/>
                <a:ea typeface="Calibri"/>
              </a:rPr>
              <a:t>VoxForge dataset was already clean and noise free. So, we just skipped the pre-processing part in its case.</a:t>
            </a:r>
            <a:endParaRPr b="0" lang="en-IN" sz="1600" spc="-1" strike="noStrike">
              <a:latin typeface="Arial"/>
            </a:endParaRPr>
          </a:p>
          <a:p>
            <a:pPr marL="343080" indent="-342720" algn="just">
              <a:lnSpc>
                <a:spcPct val="150000"/>
              </a:lnSpc>
              <a:spcAft>
                <a:spcPts val="1001"/>
              </a:spcAft>
              <a:buClr>
                <a:srgbClr val="000000"/>
              </a:buClr>
              <a:buFont typeface="Wingdings" charset="2"/>
              <a:buAutoNum type="arabicPeriod"/>
            </a:pPr>
            <a:r>
              <a:rPr b="1" i="1" lang="en-US" sz="1600" spc="-1" strike="noStrike">
                <a:solidFill>
                  <a:srgbClr val="000000"/>
                </a:solidFill>
                <a:latin typeface="Arial"/>
                <a:ea typeface="Calibri"/>
              </a:rPr>
              <a:t>Noise Reduction + Silence Removal:</a:t>
            </a:r>
            <a:endParaRPr b="0" lang="en-IN" sz="1600" spc="-1" strike="noStrike">
              <a:latin typeface="Arial"/>
            </a:endParaRPr>
          </a:p>
          <a:p>
            <a:pPr algn="just">
              <a:lnSpc>
                <a:spcPct val="150000"/>
              </a:lnSpc>
              <a:spcAft>
                <a:spcPts val="1001"/>
              </a:spcAft>
            </a:pPr>
            <a:endParaRPr b="0" lang="en-IN" sz="1600" spc="-1" strike="noStrike">
              <a:latin typeface="Arial"/>
            </a:endParaRPr>
          </a:p>
          <a:p>
            <a:pPr algn="just">
              <a:lnSpc>
                <a:spcPct val="150000"/>
              </a:lnSpc>
              <a:spcAft>
                <a:spcPts val="1001"/>
              </a:spcAft>
            </a:pPr>
            <a:endParaRPr b="0" lang="en-IN" sz="1600" spc="-1" strike="noStrike">
              <a:latin typeface="Arial"/>
            </a:endParaRPr>
          </a:p>
          <a:p>
            <a:pPr algn="just">
              <a:lnSpc>
                <a:spcPct val="150000"/>
              </a:lnSpc>
              <a:spcAft>
                <a:spcPts val="1001"/>
              </a:spcAft>
            </a:pPr>
            <a:endParaRPr b="0" lang="en-IN" sz="1600" spc="-1" strike="noStrike">
              <a:latin typeface="Arial"/>
            </a:endParaRPr>
          </a:p>
          <a:p>
            <a:pPr algn="just">
              <a:lnSpc>
                <a:spcPct val="150000"/>
              </a:lnSpc>
              <a:spcAft>
                <a:spcPts val="1001"/>
              </a:spcAft>
            </a:pPr>
            <a:endParaRPr b="0" lang="en-IN" sz="1600" spc="-1" strike="noStrike">
              <a:latin typeface="Arial"/>
            </a:endParaRPr>
          </a:p>
          <a:p>
            <a:pPr algn="just">
              <a:lnSpc>
                <a:spcPct val="150000"/>
              </a:lnSpc>
              <a:spcAft>
                <a:spcPts val="1001"/>
              </a:spcAft>
            </a:pPr>
            <a:endParaRPr b="0" lang="en-IN" sz="1600" spc="-1" strike="noStrike">
              <a:latin typeface="Arial"/>
            </a:endParaRPr>
          </a:p>
          <a:p>
            <a:pPr marL="343080" indent="-342720" algn="just">
              <a:lnSpc>
                <a:spcPct val="150000"/>
              </a:lnSpc>
              <a:spcAft>
                <a:spcPts val="1001"/>
              </a:spcAft>
              <a:buClr>
                <a:srgbClr val="000000"/>
              </a:buClr>
              <a:buFont typeface="Wingdings" charset="2"/>
              <a:buAutoNum type="arabicPeriod"/>
            </a:pPr>
            <a:r>
              <a:rPr b="1" i="1" lang="en-US" sz="1600" spc="-1" strike="noStrike">
                <a:solidFill>
                  <a:srgbClr val="000000"/>
                </a:solidFill>
                <a:latin typeface="Arial"/>
                <a:ea typeface="Calibri"/>
              </a:rPr>
              <a:t>Conversion from .mp3 to .wav format:</a:t>
            </a:r>
            <a:endParaRPr b="0" lang="en-IN" sz="1600" spc="-1" strike="noStrike">
              <a:latin typeface="Arial"/>
            </a:endParaRPr>
          </a:p>
          <a:p>
            <a:pPr algn="just">
              <a:lnSpc>
                <a:spcPct val="150000"/>
              </a:lnSpc>
              <a:spcAft>
                <a:spcPts val="1001"/>
              </a:spcAft>
            </a:pPr>
            <a:endParaRPr b="0" lang="en-IN" sz="1600" spc="-1" strike="noStrike">
              <a:latin typeface="Arial"/>
            </a:endParaRPr>
          </a:p>
          <a:p>
            <a:pPr marL="343080" indent="-342720" algn="just">
              <a:lnSpc>
                <a:spcPct val="150000"/>
              </a:lnSpc>
              <a:spcAft>
                <a:spcPts val="1001"/>
              </a:spcAft>
              <a:tabLst>
                <a:tab algn="l" pos="0"/>
              </a:tabLst>
            </a:pPr>
            <a:endParaRPr b="0" lang="en-IN" sz="1600" spc="-1" strike="noStrike">
              <a:latin typeface="Arial"/>
            </a:endParaRPr>
          </a:p>
          <a:p>
            <a:pPr marL="343080" indent="-342720">
              <a:lnSpc>
                <a:spcPct val="100000"/>
              </a:lnSpc>
              <a:spcBef>
                <a:spcPts val="320"/>
              </a:spcBef>
              <a:tabLst>
                <a:tab algn="l" pos="0"/>
              </a:tabLst>
            </a:pPr>
            <a:endParaRPr b="0" lang="en-IN" sz="1600" spc="-1" strike="noStrike">
              <a:latin typeface="Arial"/>
            </a:endParaRPr>
          </a:p>
        </p:txBody>
      </p:sp>
      <p:pic>
        <p:nvPicPr>
          <p:cNvPr id="169" name="Picture 3" descr="C:\Users\FORREST_GUMP\Pictures\Screenshots\Screenshot (337).png"/>
          <p:cNvPicPr/>
          <p:nvPr/>
        </p:nvPicPr>
        <p:blipFill>
          <a:blip r:embed="rId2"/>
          <a:stretch/>
        </p:blipFill>
        <p:spPr>
          <a:xfrm>
            <a:off x="2514600" y="3733920"/>
            <a:ext cx="5866920" cy="2465640"/>
          </a:xfrm>
          <a:prstGeom prst="rect">
            <a:avLst/>
          </a:prstGeom>
          <a:ln w="936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0" name="CustomShape 1"/>
          <p:cNvSpPr/>
          <p:nvPr/>
        </p:nvSpPr>
        <p:spPr>
          <a:xfrm>
            <a:off x="2666880" y="380880"/>
            <a:ext cx="7792560" cy="76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Feature Extraction:</a:t>
            </a:r>
            <a:endParaRPr b="0" lang="en-IN" sz="4000" spc="-1" strike="noStrike">
              <a:latin typeface="Arial"/>
            </a:endParaRPr>
          </a:p>
        </p:txBody>
      </p:sp>
      <p:sp>
        <p:nvSpPr>
          <p:cNvPr id="171" name="CustomShape 2"/>
          <p:cNvSpPr/>
          <p:nvPr/>
        </p:nvSpPr>
        <p:spPr>
          <a:xfrm>
            <a:off x="1828800" y="2057400"/>
            <a:ext cx="7162560" cy="4343040"/>
          </a:xfrm>
          <a:prstGeom prst="rect">
            <a:avLst/>
          </a:prstGeom>
          <a:noFill/>
          <a:ln>
            <a:noFill/>
          </a:ln>
        </p:spPr>
        <p:style>
          <a:lnRef idx="0"/>
          <a:fillRef idx="0"/>
          <a:effectRef idx="0"/>
          <a:fontRef idx="minor"/>
        </p:style>
        <p:txBody>
          <a:bodyPr lIns="90000" rIns="90000" tIns="45000" bIns="45000">
            <a:noAutofit/>
          </a:bodyPr>
          <a:p>
            <a:pPr algn="just">
              <a:lnSpc>
                <a:spcPct val="150000"/>
              </a:lnSpc>
              <a:spcAft>
                <a:spcPts val="1001"/>
              </a:spcAft>
            </a:pPr>
            <a:r>
              <a:rPr b="0" lang="en-US" sz="2000" spc="-1" strike="noStrike">
                <a:solidFill>
                  <a:srgbClr val="000000"/>
                </a:solidFill>
                <a:latin typeface="Times New Roman"/>
                <a:ea typeface="Calibri"/>
              </a:rPr>
              <a:t>-&gt; we are focusing on two main features </a:t>
            </a:r>
            <a:r>
              <a:rPr b="1" lang="en-US" sz="2000" spc="-1" strike="noStrike">
                <a:solidFill>
                  <a:srgbClr val="000000"/>
                </a:solidFill>
                <a:latin typeface="Times New Roman"/>
                <a:ea typeface="Calibri"/>
              </a:rPr>
              <a:t>MFCCs</a:t>
            </a:r>
            <a:r>
              <a:rPr b="0" lang="en-US" sz="2000" spc="-1" strike="noStrike">
                <a:solidFill>
                  <a:srgbClr val="000000"/>
                </a:solidFill>
                <a:latin typeface="Times New Roman"/>
                <a:ea typeface="Calibri"/>
              </a:rPr>
              <a:t> and their Derivatives, say </a:t>
            </a:r>
            <a:r>
              <a:rPr b="1" lang="en-US" sz="2000" spc="-1" strike="noStrike">
                <a:solidFill>
                  <a:srgbClr val="000000"/>
                </a:solidFill>
                <a:latin typeface="Times New Roman"/>
                <a:ea typeface="Calibri"/>
              </a:rPr>
              <a:t>Delta-MFCC</a:t>
            </a:r>
            <a:r>
              <a:rPr b="0" lang="en-US" sz="2000" spc="-1" strike="noStrike">
                <a:solidFill>
                  <a:srgbClr val="000000"/>
                </a:solidFill>
                <a:latin typeface="Times New Roman"/>
                <a:ea typeface="Calibri"/>
              </a:rPr>
              <a:t>. </a:t>
            </a:r>
            <a:endParaRPr b="0" lang="en-IN" sz="2000" spc="-1" strike="noStrike">
              <a:latin typeface="Arial"/>
            </a:endParaRPr>
          </a:p>
          <a:p>
            <a:pPr algn="just">
              <a:lnSpc>
                <a:spcPct val="150000"/>
              </a:lnSpc>
              <a:spcAft>
                <a:spcPts val="1001"/>
              </a:spcAft>
            </a:pPr>
            <a:r>
              <a:rPr b="0" lang="en-US" sz="2000" spc="-1" strike="noStrike">
                <a:solidFill>
                  <a:srgbClr val="000000"/>
                </a:solidFill>
                <a:latin typeface="Times New Roman"/>
                <a:ea typeface="Calibri"/>
              </a:rPr>
              <a:t>-&gt; We calculated </a:t>
            </a:r>
            <a:r>
              <a:rPr b="1" lang="en-US" sz="2000" spc="-1" strike="noStrike">
                <a:solidFill>
                  <a:srgbClr val="000000"/>
                </a:solidFill>
                <a:latin typeface="Times New Roman"/>
                <a:ea typeface="Calibri"/>
              </a:rPr>
              <a:t>20 MFCCs </a:t>
            </a:r>
            <a:r>
              <a:rPr b="0" lang="en-US" sz="2000" spc="-1" strike="noStrike">
                <a:solidFill>
                  <a:srgbClr val="000000"/>
                </a:solidFill>
                <a:latin typeface="Times New Roman"/>
                <a:ea typeface="Calibri"/>
              </a:rPr>
              <a:t>and </a:t>
            </a:r>
            <a:r>
              <a:rPr b="1" lang="en-US" sz="2000" spc="-1" strike="noStrike">
                <a:solidFill>
                  <a:srgbClr val="000000"/>
                </a:solidFill>
                <a:latin typeface="Times New Roman"/>
                <a:ea typeface="Calibri"/>
              </a:rPr>
              <a:t>20 Delta-MFCCs</a:t>
            </a:r>
            <a:r>
              <a:rPr b="0" lang="en-US" sz="2000" spc="-1" strike="noStrike">
                <a:solidFill>
                  <a:srgbClr val="000000"/>
                </a:solidFill>
                <a:latin typeface="Times New Roman"/>
                <a:ea typeface="Calibri"/>
              </a:rPr>
              <a:t>.</a:t>
            </a:r>
            <a:endParaRPr b="0" lang="en-IN" sz="2000" spc="-1" strike="noStrike">
              <a:latin typeface="Arial"/>
            </a:endParaRPr>
          </a:p>
          <a:p>
            <a:pPr algn="just">
              <a:lnSpc>
                <a:spcPct val="150000"/>
              </a:lnSpc>
              <a:spcAft>
                <a:spcPts val="1001"/>
              </a:spcAft>
            </a:pPr>
            <a:r>
              <a:rPr b="0" lang="en-US" sz="2000" spc="-1" strike="noStrike">
                <a:solidFill>
                  <a:srgbClr val="000000"/>
                </a:solidFill>
                <a:latin typeface="Times New Roman"/>
                <a:ea typeface="Calibri"/>
              </a:rPr>
              <a:t>-&gt; So, totally we had </a:t>
            </a:r>
            <a:r>
              <a:rPr b="1" lang="en-US" sz="2000" spc="-1" strike="noStrike">
                <a:solidFill>
                  <a:srgbClr val="000000"/>
                </a:solidFill>
                <a:latin typeface="Times New Roman"/>
                <a:ea typeface="Calibri"/>
              </a:rPr>
              <a:t>40 features</a:t>
            </a:r>
            <a:r>
              <a:rPr b="0" lang="en-US" sz="2000" spc="-1" strike="noStrike">
                <a:solidFill>
                  <a:srgbClr val="000000"/>
                </a:solidFill>
                <a:latin typeface="Times New Roman"/>
                <a:ea typeface="Calibri"/>
              </a:rPr>
              <a:t> in hand. </a:t>
            </a:r>
            <a:endParaRPr b="0" lang="en-IN" sz="2000" spc="-1" strike="noStrike">
              <a:latin typeface="Arial"/>
            </a:endParaRPr>
          </a:p>
          <a:p>
            <a:pPr algn="just">
              <a:lnSpc>
                <a:spcPct val="150000"/>
              </a:lnSpc>
              <a:spcAft>
                <a:spcPts val="1001"/>
              </a:spcAft>
            </a:pPr>
            <a:r>
              <a:rPr b="0" lang="en-US" sz="2000" spc="-1" strike="noStrike">
                <a:solidFill>
                  <a:srgbClr val="000000"/>
                </a:solidFill>
                <a:latin typeface="Times New Roman"/>
                <a:ea typeface="Calibri"/>
              </a:rPr>
              <a:t>-&gt; Delta MFCC was calculated by a custom defined function under </a:t>
            </a:r>
            <a:r>
              <a:rPr b="1" lang="en-US" sz="2000" spc="-1" strike="noStrike">
                <a:solidFill>
                  <a:srgbClr val="000000"/>
                </a:solidFill>
                <a:latin typeface="Times New Roman"/>
                <a:ea typeface="Calibri"/>
              </a:rPr>
              <a:t>featureextraction.py</a:t>
            </a:r>
            <a:r>
              <a:rPr b="0" lang="en-US" sz="2000" spc="-1" strike="noStrike">
                <a:solidFill>
                  <a:srgbClr val="000000"/>
                </a:solidFill>
                <a:latin typeface="Times New Roman"/>
                <a:ea typeface="Calibri"/>
              </a:rPr>
              <a:t> module.</a:t>
            </a:r>
            <a:endParaRPr b="0" lang="en-IN" sz="2000" spc="-1" strike="noStrike">
              <a:latin typeface="Arial"/>
            </a:endParaRPr>
          </a:p>
          <a:p>
            <a:pPr>
              <a:lnSpc>
                <a:spcPct val="100000"/>
              </a:lnSpc>
              <a:spcBef>
                <a:spcPts val="641"/>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2" name="CustomShape 1"/>
          <p:cNvSpPr/>
          <p:nvPr/>
        </p:nvSpPr>
        <p:spPr>
          <a:xfrm>
            <a:off x="2438280" y="457200"/>
            <a:ext cx="7792560" cy="685440"/>
          </a:xfrm>
          <a:prstGeom prst="rect">
            <a:avLst/>
          </a:prstGeom>
          <a:noFill/>
          <a:ln>
            <a:noFill/>
          </a:ln>
        </p:spPr>
        <p:style>
          <a:lnRef idx="0"/>
          <a:fillRef idx="0"/>
          <a:effectRef idx="0"/>
          <a:fontRef idx="minor"/>
        </p:style>
        <p:txBody>
          <a:bodyPr lIns="90000" rIns="90000" tIns="45000" bIns="45000">
            <a:noAutofit/>
          </a:bodyPr>
          <a:p>
            <a:pPr>
              <a:lnSpc>
                <a:spcPct val="115000"/>
              </a:lnSpc>
            </a:pPr>
            <a:r>
              <a:rPr b="1" i="1" lang="en-US" sz="1800" spc="-1" strike="noStrike">
                <a:solidFill>
                  <a:srgbClr val="000000"/>
                </a:solidFill>
                <a:latin typeface="Georgia"/>
                <a:ea typeface="Times New Roman"/>
              </a:rPr>
              <a:t>Mel frequency Cepstral coefficient (MFCC) estimation</a:t>
            </a:r>
            <a:endParaRPr b="0" lang="en-IN" sz="1800" spc="-1" strike="noStrike">
              <a:latin typeface="Arial"/>
            </a:endParaRPr>
          </a:p>
        </p:txBody>
      </p:sp>
      <p:sp>
        <p:nvSpPr>
          <p:cNvPr id="173" name="CustomShape 2"/>
          <p:cNvSpPr/>
          <p:nvPr/>
        </p:nvSpPr>
        <p:spPr>
          <a:xfrm>
            <a:off x="1676520" y="1828800"/>
            <a:ext cx="7467120" cy="4114440"/>
          </a:xfrm>
          <a:prstGeom prst="rect">
            <a:avLst/>
          </a:prstGeom>
          <a:noFill/>
          <a:ln>
            <a:noFill/>
          </a:ln>
        </p:spPr>
        <p:style>
          <a:lnRef idx="0"/>
          <a:fillRef idx="0"/>
          <a:effectRef idx="0"/>
          <a:fontRef idx="minor"/>
        </p:style>
      </p:sp>
      <p:pic>
        <p:nvPicPr>
          <p:cNvPr id="174" name="Picture 9" descr="https://www.researchgate.net/profile/Kandarpa_Sarma/publication/284498776/figure/fig3/AS:299709223718918@1448467655564/Steps-involved-in-MFCC-extraction.png"/>
          <p:cNvPicPr/>
          <p:nvPr/>
        </p:nvPicPr>
        <p:blipFill>
          <a:blip r:embed="rId2"/>
          <a:stretch/>
        </p:blipFill>
        <p:spPr>
          <a:xfrm>
            <a:off x="2438280" y="3962520"/>
            <a:ext cx="6061320" cy="2631240"/>
          </a:xfrm>
          <a:prstGeom prst="rect">
            <a:avLst/>
          </a:prstGeom>
          <a:ln w="9360">
            <a:noFill/>
          </a:ln>
        </p:spPr>
      </p:pic>
      <p:sp>
        <p:nvSpPr>
          <p:cNvPr id="175" name="CustomShape 3"/>
          <p:cNvSpPr/>
          <p:nvPr/>
        </p:nvSpPr>
        <p:spPr>
          <a:xfrm>
            <a:off x="1676520" y="1460520"/>
            <a:ext cx="7162560" cy="2282400"/>
          </a:xfrm>
          <a:prstGeom prst="rect">
            <a:avLst/>
          </a:prstGeom>
          <a:noFill/>
          <a:ln w="9360">
            <a:noFill/>
          </a:ln>
        </p:spPr>
        <p:style>
          <a:lnRef idx="0"/>
          <a:fillRef idx="0"/>
          <a:effectRef idx="0"/>
          <a:fontRef idx="minor"/>
        </p:style>
        <p:txBody>
          <a:bodyPr anchor="ctr">
            <a:spAutoFit/>
          </a:bodyPr>
          <a:p>
            <a:pPr algn="just">
              <a:lnSpc>
                <a:spcPct val="100000"/>
              </a:lnSpc>
              <a:tabLst>
                <a:tab algn="l" pos="0"/>
              </a:tabLst>
            </a:pPr>
            <a:r>
              <a:rPr b="0" lang="en-US" sz="1600" spc="-1" strike="noStrike">
                <a:solidFill>
                  <a:srgbClr val="000000"/>
                </a:solidFill>
                <a:latin typeface="Arial"/>
                <a:ea typeface="Calibri"/>
              </a:rPr>
              <a:t>Mel Frequency Cepstrum Coefficients </a:t>
            </a:r>
            <a:r>
              <a:rPr b="1" lang="en-US" sz="1600" spc="-1" strike="noStrike">
                <a:solidFill>
                  <a:srgbClr val="000000"/>
                </a:solidFill>
                <a:latin typeface="Arial"/>
                <a:ea typeface="Calibri"/>
              </a:rPr>
              <a:t>(MFCC</a:t>
            </a:r>
            <a:r>
              <a:rPr b="0" lang="en-US" sz="1600" spc="-1" strike="noStrike">
                <a:solidFill>
                  <a:srgbClr val="000000"/>
                </a:solidFill>
                <a:latin typeface="Arial"/>
                <a:ea typeface="Calibri"/>
              </a:rPr>
              <a:t>) to </a:t>
            </a:r>
            <a:r>
              <a:rPr b="1" lang="en-US" sz="1600" spc="-1" strike="noStrike">
                <a:solidFill>
                  <a:srgbClr val="000000"/>
                </a:solidFill>
                <a:latin typeface="Arial"/>
                <a:ea typeface="Calibri"/>
              </a:rPr>
              <a:t>extract features </a:t>
            </a:r>
            <a:r>
              <a:rPr b="0" lang="en-US" sz="1600" spc="-1" strike="noStrike">
                <a:solidFill>
                  <a:srgbClr val="000000"/>
                </a:solidFill>
                <a:latin typeface="Arial"/>
                <a:ea typeface="Calibri"/>
              </a:rPr>
              <a:t>in the voice signal. MFCC focuses on series of calculation that uses </a:t>
            </a:r>
            <a:r>
              <a:rPr b="1" lang="en-US" sz="1600" spc="-1" strike="noStrike">
                <a:solidFill>
                  <a:srgbClr val="000000"/>
                </a:solidFill>
                <a:latin typeface="Arial"/>
                <a:ea typeface="Calibri"/>
              </a:rPr>
              <a:t>Cepstrum with a nonlinear frequency axis </a:t>
            </a:r>
            <a:r>
              <a:rPr b="0" lang="en-US" sz="1600" spc="-1" strike="noStrike">
                <a:solidFill>
                  <a:srgbClr val="000000"/>
                </a:solidFill>
                <a:latin typeface="Arial"/>
                <a:ea typeface="Calibri"/>
              </a:rPr>
              <a:t>following Mel scale. To </a:t>
            </a:r>
            <a:r>
              <a:rPr b="1" lang="en-US" sz="1600" spc="-1" strike="noStrike">
                <a:solidFill>
                  <a:srgbClr val="000000"/>
                </a:solidFill>
                <a:latin typeface="Arial"/>
                <a:ea typeface="Calibri"/>
              </a:rPr>
              <a:t>obtain melcepstrum</a:t>
            </a:r>
            <a:r>
              <a:rPr b="0" lang="en-US" sz="1600" spc="-1" strike="noStrike">
                <a:solidFill>
                  <a:srgbClr val="000000"/>
                </a:solidFill>
                <a:latin typeface="Arial"/>
                <a:ea typeface="Calibri"/>
              </a:rPr>
              <a:t>, the </a:t>
            </a:r>
            <a:r>
              <a:rPr b="1" lang="en-US" sz="1600" spc="-1" strike="noStrike">
                <a:solidFill>
                  <a:srgbClr val="000000"/>
                </a:solidFill>
                <a:latin typeface="Arial"/>
                <a:ea typeface="Calibri"/>
              </a:rPr>
              <a:t>voice signal is windowed first </a:t>
            </a:r>
            <a:r>
              <a:rPr b="0" lang="en-US" sz="1600" spc="-1" strike="noStrike">
                <a:solidFill>
                  <a:srgbClr val="000000"/>
                </a:solidFill>
                <a:latin typeface="Arial"/>
                <a:ea typeface="Calibri"/>
              </a:rPr>
              <a:t>using analysis window and </a:t>
            </a:r>
            <a:r>
              <a:rPr b="1" lang="en-US" sz="1600" spc="-1" strike="noStrike">
                <a:solidFill>
                  <a:srgbClr val="000000"/>
                </a:solidFill>
                <a:latin typeface="Arial"/>
                <a:ea typeface="Calibri"/>
              </a:rPr>
              <a:t>then Discrete Fourier Transform</a:t>
            </a:r>
            <a:r>
              <a:rPr b="0" lang="en-US" sz="1600" spc="-1" strike="noStrike">
                <a:solidFill>
                  <a:srgbClr val="000000"/>
                </a:solidFill>
                <a:latin typeface="Arial"/>
                <a:ea typeface="Calibri"/>
              </a:rPr>
              <a:t> is computed. The </a:t>
            </a:r>
            <a:r>
              <a:rPr b="1" lang="en-US" sz="1600" spc="-1" strike="noStrike">
                <a:solidFill>
                  <a:srgbClr val="000000"/>
                </a:solidFill>
                <a:latin typeface="Arial"/>
                <a:ea typeface="Calibri"/>
              </a:rPr>
              <a:t>main purpose of MFCC is to mimic the behavior of human ears</a:t>
            </a:r>
            <a:r>
              <a:rPr b="0" lang="en-US" sz="1600" spc="-1" strike="noStrike">
                <a:solidFill>
                  <a:srgbClr val="000000"/>
                </a:solidFill>
                <a:latin typeface="Arial"/>
                <a:ea typeface="Calibri"/>
              </a:rPr>
              <a:t>.</a:t>
            </a:r>
            <a:endParaRPr b="0" lang="en-IN" sz="1600" spc="-1" strike="noStrike">
              <a:latin typeface="Arial"/>
            </a:endParaRPr>
          </a:p>
          <a:p>
            <a:pPr algn="just">
              <a:lnSpc>
                <a:spcPct val="100000"/>
              </a:lnSpc>
              <a:tabLst>
                <a:tab algn="l" pos="0"/>
              </a:tabLst>
            </a:pPr>
            <a:endParaRPr b="0" lang="en-IN" sz="1600" spc="-1" strike="noStrike">
              <a:latin typeface="Arial"/>
            </a:endParaRPr>
          </a:p>
          <a:p>
            <a:pPr algn="just">
              <a:lnSpc>
                <a:spcPct val="100000"/>
              </a:lnSpc>
              <a:tabLst>
                <a:tab algn="l" pos="0"/>
              </a:tabLst>
            </a:pPr>
            <a:r>
              <a:rPr b="0" lang="en-US" sz="1600" spc="-1" strike="noStrike">
                <a:solidFill>
                  <a:srgbClr val="000000"/>
                </a:solidFill>
                <a:latin typeface="Arial"/>
                <a:ea typeface="Calibri"/>
              </a:rPr>
              <a:t> </a:t>
            </a:r>
            <a:r>
              <a:rPr b="0" lang="en-US" sz="1600" spc="-1" strike="noStrike">
                <a:solidFill>
                  <a:srgbClr val="000000"/>
                </a:solidFill>
                <a:latin typeface="Arial"/>
                <a:ea typeface="Calibri"/>
              </a:rPr>
              <a:t>-&gt; MFCC estimation includes following process.</a:t>
            </a:r>
            <a:endParaRPr b="0" lang="en-IN" sz="1600" spc="-1" strike="noStrike">
              <a:latin typeface="Arial"/>
            </a:endParaRPr>
          </a:p>
          <a:p>
            <a:pPr algn="just">
              <a:lnSpc>
                <a:spcPct val="100000"/>
              </a:lnSpc>
              <a:tabLst>
                <a:tab algn="l" pos="0"/>
              </a:tabLst>
            </a:pPr>
            <a:r>
              <a:rPr b="0" lang="en-US" sz="1600" spc="-1" strike="noStrike">
                <a:solidFill>
                  <a:srgbClr val="000000"/>
                </a:solidFill>
                <a:latin typeface="Arial"/>
                <a:ea typeface="Calibri"/>
              </a:rPr>
              <a:t> </a:t>
            </a:r>
            <a:r>
              <a:rPr b="0" lang="en-US" sz="1600" spc="-1" strike="noStrike">
                <a:solidFill>
                  <a:srgbClr val="000000"/>
                </a:solidFill>
                <a:latin typeface="Arial"/>
                <a:ea typeface="Calibri"/>
              </a:rPr>
              <a:t>-&gt; MFCC process subdivided into six phases or blocks.</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6" name="CustomShape 1"/>
          <p:cNvSpPr/>
          <p:nvPr/>
        </p:nvSpPr>
        <p:spPr>
          <a:xfrm>
            <a:off x="2743200" y="380880"/>
            <a:ext cx="472392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Model Training:</a:t>
            </a:r>
            <a:endParaRPr b="0" lang="en-IN" sz="4000" spc="-1" strike="noStrike">
              <a:latin typeface="Arial"/>
            </a:endParaRPr>
          </a:p>
        </p:txBody>
      </p:sp>
      <p:sp>
        <p:nvSpPr>
          <p:cNvPr id="177"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indent="-216000">
              <a:lnSpc>
                <a:spcPct val="100000"/>
              </a:lnSpc>
              <a:buClr>
                <a:srgbClr val="000000"/>
              </a:buClr>
              <a:buFont typeface="Arial"/>
              <a:buChar char="•"/>
            </a:pPr>
            <a:r>
              <a:rPr b="0" lang="en-US" sz="2400" spc="-1" strike="noStrike">
                <a:solidFill>
                  <a:srgbClr val="000000"/>
                </a:solidFill>
                <a:latin typeface="Arial"/>
              </a:rPr>
              <a:t> </a:t>
            </a:r>
            <a:r>
              <a:rPr b="0" lang="en-US" sz="2400" spc="-1" strike="noStrike">
                <a:solidFill>
                  <a:srgbClr val="000000"/>
                </a:solidFill>
                <a:latin typeface="Arial Narrow"/>
              </a:rPr>
              <a:t>We implemented the </a:t>
            </a:r>
            <a:r>
              <a:rPr b="1" lang="en-US" sz="2400" spc="-1" strike="noStrike">
                <a:solidFill>
                  <a:srgbClr val="000000"/>
                </a:solidFill>
                <a:latin typeface="Arial Narrow"/>
              </a:rPr>
              <a:t>GMM approach </a:t>
            </a:r>
            <a:r>
              <a:rPr b="0" lang="en-US" sz="2400" spc="-1" strike="noStrike">
                <a:solidFill>
                  <a:srgbClr val="000000"/>
                </a:solidFill>
                <a:latin typeface="Arial Narrow"/>
              </a:rPr>
              <a:t>for model training.</a:t>
            </a:r>
            <a:endParaRPr b="0" lang="en-IN" sz="2400" spc="-1" strike="noStrike">
              <a:latin typeface="Arial"/>
            </a:endParaRPr>
          </a:p>
          <a:p>
            <a:pPr>
              <a:lnSpc>
                <a:spcPct val="100000"/>
              </a:lnSpc>
            </a:pPr>
            <a:endParaRPr b="0" lang="en-IN" sz="2400" spc="-1" strike="noStrike">
              <a:latin typeface="Arial"/>
            </a:endParaRPr>
          </a:p>
          <a:p>
            <a:pPr indent="-216000">
              <a:lnSpc>
                <a:spcPct val="100000"/>
              </a:lnSpc>
              <a:buClr>
                <a:srgbClr val="000000"/>
              </a:buClr>
              <a:buFont typeface="Arial"/>
              <a:buChar char="•"/>
            </a:pPr>
            <a:r>
              <a:rPr b="0" lang="en-US" sz="2400" spc="-1" strike="noStrike">
                <a:solidFill>
                  <a:srgbClr val="000000"/>
                </a:solidFill>
                <a:latin typeface="Arial Narrow"/>
              </a:rPr>
              <a:t>The speaker identification system module can be separated into </a:t>
            </a:r>
            <a:r>
              <a:rPr b="1" lang="en-US" sz="2400" spc="-1" strike="noStrike">
                <a:solidFill>
                  <a:srgbClr val="000000"/>
                </a:solidFill>
                <a:latin typeface="Arial Narrow"/>
              </a:rPr>
              <a:t>four modules:</a:t>
            </a:r>
            <a:endParaRPr b="0" lang="en-IN" sz="2400" spc="-1" strike="noStrike">
              <a:latin typeface="Arial"/>
            </a:endParaRPr>
          </a:p>
          <a:p>
            <a:pPr>
              <a:lnSpc>
                <a:spcPct val="100000"/>
              </a:lnSpc>
            </a:pPr>
            <a:endParaRPr b="0" lang="en-IN" sz="2400" spc="-1" strike="noStrike">
              <a:latin typeface="Arial"/>
            </a:endParaRPr>
          </a:p>
          <a:p>
            <a:pPr indent="-216000">
              <a:lnSpc>
                <a:spcPct val="150000"/>
              </a:lnSpc>
              <a:buClr>
                <a:srgbClr val="000000"/>
              </a:buClr>
              <a:buFont typeface="Wingdings" charset="2"/>
              <a:buChar char=""/>
            </a:pPr>
            <a:r>
              <a:rPr b="0" lang="en-US" sz="2400" spc="-1" strike="noStrike">
                <a:solidFill>
                  <a:srgbClr val="000000"/>
                </a:solidFill>
                <a:latin typeface="Arial"/>
              </a:rPr>
              <a:t>Front-end processing</a:t>
            </a:r>
            <a:endParaRPr b="0" lang="en-IN" sz="2400" spc="-1" strike="noStrike">
              <a:latin typeface="Arial"/>
            </a:endParaRPr>
          </a:p>
          <a:p>
            <a:pPr indent="-216000">
              <a:lnSpc>
                <a:spcPct val="150000"/>
              </a:lnSpc>
              <a:buClr>
                <a:srgbClr val="000000"/>
              </a:buClr>
              <a:buFont typeface="Wingdings" charset="2"/>
              <a:buChar char=""/>
            </a:pPr>
            <a:r>
              <a:rPr b="0" lang="en-US" sz="2400" spc="-1" strike="noStrike">
                <a:solidFill>
                  <a:srgbClr val="000000"/>
                </a:solidFill>
                <a:latin typeface="Arial"/>
              </a:rPr>
              <a:t>Speaker modeling</a:t>
            </a:r>
            <a:endParaRPr b="0" lang="en-IN" sz="2400" spc="-1" strike="noStrike">
              <a:latin typeface="Arial"/>
            </a:endParaRPr>
          </a:p>
          <a:p>
            <a:pPr indent="-216000">
              <a:lnSpc>
                <a:spcPct val="150000"/>
              </a:lnSpc>
              <a:buClr>
                <a:srgbClr val="000000"/>
              </a:buClr>
              <a:buFont typeface="Wingdings" charset="2"/>
              <a:buChar char=""/>
            </a:pPr>
            <a:r>
              <a:rPr b="0" lang="en-US" sz="2400" spc="-1" strike="noStrike">
                <a:solidFill>
                  <a:srgbClr val="000000"/>
                </a:solidFill>
                <a:latin typeface="Arial"/>
              </a:rPr>
              <a:t>Speaker database</a:t>
            </a:r>
            <a:endParaRPr b="0" lang="en-IN" sz="2400" spc="-1" strike="noStrike">
              <a:latin typeface="Arial"/>
            </a:endParaRPr>
          </a:p>
          <a:p>
            <a:pPr indent="-216000">
              <a:lnSpc>
                <a:spcPct val="150000"/>
              </a:lnSpc>
              <a:buClr>
                <a:srgbClr val="000000"/>
              </a:buClr>
              <a:buFont typeface="Wingdings" charset="2"/>
              <a:buChar char=""/>
            </a:pPr>
            <a:r>
              <a:rPr b="0" lang="en-US" sz="2400" spc="-1" strike="noStrike">
                <a:solidFill>
                  <a:srgbClr val="000000"/>
                </a:solidFill>
                <a:latin typeface="Arial"/>
              </a:rPr>
              <a:t>Decision logic</a:t>
            </a:r>
            <a:endParaRPr b="0" lang="en-IN" sz="2400" spc="-1" strike="noStrike">
              <a:latin typeface="Arial"/>
            </a:endParaRPr>
          </a:p>
          <a:p>
            <a:pPr marL="343080" indent="-342720">
              <a:lnSpc>
                <a:spcPct val="80000"/>
              </a:lnSpc>
              <a:spcBef>
                <a:spcPts val="479"/>
              </a:spcBef>
              <a:tabLst>
                <a:tab algn="l" pos="0"/>
              </a:tabLst>
            </a:pPr>
            <a:endParaRPr b="0" lang="en-IN" sz="24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1" name="CustomShape 1"/>
          <p:cNvSpPr/>
          <p:nvPr/>
        </p:nvSpPr>
        <p:spPr>
          <a:xfrm>
            <a:off x="2971800" y="457200"/>
            <a:ext cx="6395760" cy="609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Introduction</a:t>
            </a:r>
            <a:endParaRPr b="0" lang="en-IN" sz="4000" spc="-1" strike="noStrike">
              <a:latin typeface="Arial"/>
            </a:endParaRPr>
          </a:p>
        </p:txBody>
      </p:sp>
      <p:sp>
        <p:nvSpPr>
          <p:cNvPr id="132" name="CustomShape 2"/>
          <p:cNvSpPr/>
          <p:nvPr/>
        </p:nvSpPr>
        <p:spPr>
          <a:xfrm>
            <a:off x="1447920" y="1554120"/>
            <a:ext cx="7695720" cy="4647960"/>
          </a:xfrm>
          <a:prstGeom prst="rect">
            <a:avLst/>
          </a:prstGeom>
          <a:noFill/>
          <a:ln>
            <a:noFill/>
          </a:ln>
        </p:spPr>
        <p:style>
          <a:lnRef idx="0"/>
          <a:fillRef idx="0"/>
          <a:effectRef idx="0"/>
          <a:fontRef idx="minor"/>
        </p:style>
      </p:sp>
      <p:sp>
        <p:nvSpPr>
          <p:cNvPr id="133" name="CustomShape 3"/>
          <p:cNvSpPr/>
          <p:nvPr/>
        </p:nvSpPr>
        <p:spPr>
          <a:xfrm>
            <a:off x="1371600" y="1523880"/>
            <a:ext cx="7619760" cy="5333760"/>
          </a:xfrm>
          <a:prstGeom prst="rect">
            <a:avLst/>
          </a:prstGeom>
          <a:noFill/>
          <a:ln>
            <a:noFill/>
          </a:ln>
        </p:spPr>
        <p:style>
          <a:lnRef idx="0"/>
          <a:fillRef idx="0"/>
          <a:effectRef idx="0"/>
          <a:fontRef idx="minor"/>
        </p:style>
        <p:txBody>
          <a:bodyPr lIns="90000" rIns="90000" tIns="45000" bIns="45000">
            <a:noAutofit/>
          </a:bodyPr>
          <a:p>
            <a:pPr marL="343080" indent="-342720" algn="just">
              <a:lnSpc>
                <a:spcPct val="150000"/>
              </a:lnSpc>
              <a:buClr>
                <a:srgbClr val="000000"/>
              </a:buClr>
              <a:buFont typeface="Wingdings" charset="2"/>
              <a:buChar char=""/>
            </a:pPr>
            <a:r>
              <a:rPr b="1" lang="en-US" sz="2800" spc="-1" strike="noStrike">
                <a:solidFill>
                  <a:srgbClr val="000000"/>
                </a:solidFill>
                <a:latin typeface="Arial"/>
              </a:rPr>
              <a:t>Speaker Recognition: </a:t>
            </a:r>
            <a:r>
              <a:rPr b="0" lang="en-US" sz="2000" spc="-1" strike="noStrike">
                <a:solidFill>
                  <a:srgbClr val="000000"/>
                </a:solidFill>
                <a:latin typeface="Arial"/>
              </a:rPr>
              <a:t>The speaker recognition task can be performed in two ways: Text Dependant (Speaker Verification) or Text Independent (Speaker Identification).</a:t>
            </a:r>
            <a:endParaRPr b="0" lang="en-IN" sz="2000" spc="-1" strike="noStrike">
              <a:latin typeface="Arial"/>
            </a:endParaRPr>
          </a:p>
          <a:p>
            <a:pPr lvl="1" marL="800280" indent="-342720" algn="just">
              <a:lnSpc>
                <a:spcPct val="150000"/>
              </a:lnSpc>
              <a:buClr>
                <a:srgbClr val="000000"/>
              </a:buClr>
              <a:buFont typeface="Wingdings" charset="2"/>
              <a:buChar char=""/>
            </a:pPr>
            <a:r>
              <a:rPr b="1" lang="en-US" sz="1600" spc="-1" strike="noStrike">
                <a:solidFill>
                  <a:srgbClr val="000000"/>
                </a:solidFill>
                <a:latin typeface="Arial"/>
              </a:rPr>
              <a:t>Speaker Verification: </a:t>
            </a:r>
            <a:r>
              <a:rPr b="0" lang="en-US" sz="1600" spc="-1" strike="noStrike">
                <a:solidFill>
                  <a:srgbClr val="000000"/>
                </a:solidFill>
                <a:latin typeface="Arial"/>
              </a:rPr>
              <a:t>To perform speaker verification, one must use the same data for training and testing purpose. Viz. train data and test data are same. It is basically </a:t>
            </a:r>
            <a:r>
              <a:rPr b="1" lang="en-US" sz="1600" spc="-1" strike="noStrike">
                <a:solidFill>
                  <a:srgbClr val="000000"/>
                </a:solidFill>
                <a:latin typeface="Arial"/>
              </a:rPr>
              <a:t>1: 1</a:t>
            </a:r>
            <a:r>
              <a:rPr b="0" lang="en-US" sz="1600" spc="-1" strike="noStrike">
                <a:solidFill>
                  <a:srgbClr val="000000"/>
                </a:solidFill>
                <a:latin typeface="Arial"/>
              </a:rPr>
              <a:t> recognition system; in which identity of 1 speaker is matched and verified with the claimed identity of 1 speaker in audio sample.</a:t>
            </a:r>
            <a:endParaRPr b="0" lang="en-IN" sz="1600" spc="-1" strike="noStrike">
              <a:latin typeface="Arial"/>
            </a:endParaRPr>
          </a:p>
          <a:p>
            <a:pPr lvl="1" marL="800280" indent="-342720" algn="just">
              <a:lnSpc>
                <a:spcPct val="150000"/>
              </a:lnSpc>
              <a:buClr>
                <a:srgbClr val="000000"/>
              </a:buClr>
              <a:buFont typeface="Wingdings" charset="2"/>
              <a:buChar char=""/>
            </a:pPr>
            <a:r>
              <a:rPr b="1" lang="en-US" sz="1600" spc="-1" strike="noStrike">
                <a:solidFill>
                  <a:srgbClr val="000000"/>
                </a:solidFill>
                <a:latin typeface="Arial"/>
              </a:rPr>
              <a:t>Speaker Identification: </a:t>
            </a:r>
            <a:r>
              <a:rPr b="0" lang="en-US" sz="1600" spc="-1" strike="noStrike">
                <a:solidFill>
                  <a:srgbClr val="000000"/>
                </a:solidFill>
                <a:latin typeface="Arial"/>
              </a:rPr>
              <a:t>To perform speaker identification, different train and test data is used. It is basically </a:t>
            </a:r>
            <a:r>
              <a:rPr b="1" lang="en-US" sz="1600" spc="-1" strike="noStrike">
                <a:solidFill>
                  <a:srgbClr val="000000"/>
                </a:solidFill>
                <a:latin typeface="Arial"/>
              </a:rPr>
              <a:t>1: N </a:t>
            </a:r>
            <a:r>
              <a:rPr b="0" lang="en-US" sz="1600" spc="-1" strike="noStrike">
                <a:solidFill>
                  <a:srgbClr val="000000"/>
                </a:solidFill>
                <a:latin typeface="Arial"/>
              </a:rPr>
              <a:t>recognition system; in which identity of 1 speaker is matched with N speaker’s voice samples stored in the training model.</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8" name="CustomShape 1"/>
          <p:cNvSpPr/>
          <p:nvPr/>
        </p:nvSpPr>
        <p:spPr>
          <a:xfrm>
            <a:off x="2590920" y="380880"/>
            <a:ext cx="5333760" cy="76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i="1" lang="en-US" sz="4000" spc="-1" strike="noStrike">
                <a:solidFill>
                  <a:srgbClr val="000000"/>
                </a:solidFill>
                <a:latin typeface="Arial"/>
              </a:rPr>
              <a:t>Modeling: GMM</a:t>
            </a:r>
            <a:endParaRPr b="0" lang="en-IN" sz="4000" spc="-1" strike="noStrike">
              <a:latin typeface="Arial"/>
            </a:endParaRPr>
          </a:p>
        </p:txBody>
      </p:sp>
      <p:sp>
        <p:nvSpPr>
          <p:cNvPr id="179" name="CustomShape 2"/>
          <p:cNvSpPr/>
          <p:nvPr/>
        </p:nvSpPr>
        <p:spPr>
          <a:xfrm>
            <a:off x="1600200" y="1523880"/>
            <a:ext cx="7391160" cy="510516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400"/>
              </a:spcBef>
              <a:tabLst>
                <a:tab algn="l" pos="0"/>
              </a:tabLst>
            </a:pPr>
            <a:r>
              <a:rPr b="0" lang="en-US" sz="2000" spc="-1" strike="noStrike">
                <a:solidFill>
                  <a:srgbClr val="222222"/>
                </a:solidFill>
                <a:latin typeface="Courier New"/>
                <a:ea typeface="Calibri"/>
              </a:rPr>
              <a:t>sklearn.mixture</a:t>
            </a:r>
            <a:r>
              <a:rPr b="0" lang="en-US" sz="2000" spc="-1" strike="noStrike">
                <a:solidFill>
                  <a:srgbClr val="1d1f22"/>
                </a:solidFill>
                <a:latin typeface="Arial"/>
                <a:ea typeface="Calibri"/>
              </a:rPr>
              <a:t> </a:t>
            </a:r>
            <a:r>
              <a:rPr b="0" lang="en-US" sz="1800" spc="-1" strike="noStrike">
                <a:solidFill>
                  <a:srgbClr val="000000"/>
                </a:solidFill>
                <a:latin typeface="Calibri"/>
                <a:ea typeface="Calibri"/>
              </a:rPr>
              <a:t>is a package which enables one </a:t>
            </a:r>
            <a:r>
              <a:rPr b="1" lang="en-US" sz="1800" spc="-1" strike="noStrike">
                <a:solidFill>
                  <a:srgbClr val="000000"/>
                </a:solidFill>
                <a:latin typeface="Calibri"/>
                <a:ea typeface="Calibri"/>
              </a:rPr>
              <a:t>to learn Gaussian Mixture Models</a:t>
            </a:r>
            <a:r>
              <a:rPr b="0" lang="en-US" sz="1800" spc="-1" strike="noStrike">
                <a:solidFill>
                  <a:srgbClr val="000000"/>
                </a:solidFill>
                <a:latin typeface="Calibri"/>
                <a:ea typeface="Calibri"/>
              </a:rPr>
              <a:t> (diagonal, spherical, tied and full covariance matrices supported), </a:t>
            </a:r>
            <a:r>
              <a:rPr b="1" lang="en-US" sz="1800" spc="-1" strike="noStrike">
                <a:solidFill>
                  <a:srgbClr val="000000"/>
                </a:solidFill>
                <a:latin typeface="Calibri"/>
                <a:ea typeface="Calibri"/>
              </a:rPr>
              <a:t>sample them</a:t>
            </a:r>
            <a:r>
              <a:rPr b="0" lang="en-US" sz="1800" spc="-1" strike="noStrike">
                <a:solidFill>
                  <a:srgbClr val="000000"/>
                </a:solidFill>
                <a:latin typeface="Calibri"/>
                <a:ea typeface="Calibri"/>
              </a:rPr>
              <a:t>, and </a:t>
            </a:r>
            <a:r>
              <a:rPr b="1" lang="en-US" sz="1800" spc="-1" strike="noStrike">
                <a:solidFill>
                  <a:srgbClr val="000000"/>
                </a:solidFill>
                <a:latin typeface="Calibri"/>
                <a:ea typeface="Calibri"/>
              </a:rPr>
              <a:t>estimate them from data</a:t>
            </a:r>
            <a:r>
              <a:rPr b="1" lang="en-US" sz="1800" spc="-1" strike="noStrike">
                <a:solidFill>
                  <a:srgbClr val="000000"/>
                </a:solidFill>
                <a:latin typeface="Arial"/>
                <a:ea typeface="Calibri"/>
              </a:rPr>
              <a:t>.</a:t>
            </a:r>
            <a:endParaRPr b="0" lang="en-IN" sz="1800" spc="-1" strike="noStrike">
              <a:latin typeface="Arial"/>
            </a:endParaRPr>
          </a:p>
          <a:p>
            <a:pPr marL="343080" indent="-342720">
              <a:lnSpc>
                <a:spcPct val="100000"/>
              </a:lnSpc>
              <a:spcBef>
                <a:spcPts val="320"/>
              </a:spcBef>
              <a:tabLst>
                <a:tab algn="l" pos="0"/>
              </a:tabLst>
            </a:pPr>
            <a:endParaRPr b="0" lang="en-IN" sz="1800" spc="-1" strike="noStrike">
              <a:latin typeface="Arial"/>
            </a:endParaRPr>
          </a:p>
          <a:p>
            <a:pPr marL="343080" indent="-342720" algn="just">
              <a:lnSpc>
                <a:spcPct val="100000"/>
              </a:lnSpc>
              <a:spcBef>
                <a:spcPts val="360"/>
              </a:spcBef>
              <a:tabLst>
                <a:tab algn="l" pos="0"/>
              </a:tabLst>
            </a:pPr>
            <a:endParaRPr b="0" lang="en-IN" sz="1800" spc="-1" strike="noStrike">
              <a:latin typeface="Arial"/>
            </a:endParaRPr>
          </a:p>
          <a:p>
            <a:pPr marL="343080" indent="-342720" algn="just">
              <a:lnSpc>
                <a:spcPct val="150000"/>
              </a:lnSpc>
              <a:spcBef>
                <a:spcPts val="360"/>
              </a:spcBef>
              <a:tabLst>
                <a:tab algn="l" pos="0"/>
              </a:tabLst>
            </a:pPr>
            <a:r>
              <a:rPr b="0" lang="en-US" sz="1800" spc="-1" strike="noStrike">
                <a:solidFill>
                  <a:srgbClr val="000000"/>
                </a:solidFill>
                <a:latin typeface="Calibri"/>
                <a:ea typeface="Calibri"/>
              </a:rPr>
              <a:t>-&gt; A Gaussian mixture model is a </a:t>
            </a:r>
            <a:r>
              <a:rPr b="1" lang="en-US" sz="1800" spc="-1" strike="noStrike">
                <a:solidFill>
                  <a:srgbClr val="000000"/>
                </a:solidFill>
                <a:latin typeface="Calibri"/>
                <a:ea typeface="Calibri"/>
              </a:rPr>
              <a:t>probabilistic model </a:t>
            </a:r>
            <a:r>
              <a:rPr b="0" lang="en-US" sz="1800" spc="-1" strike="noStrike">
                <a:solidFill>
                  <a:srgbClr val="000000"/>
                </a:solidFill>
                <a:latin typeface="Calibri"/>
                <a:ea typeface="Calibri"/>
              </a:rPr>
              <a:t>that </a:t>
            </a:r>
            <a:r>
              <a:rPr b="1" lang="en-US" sz="1800" spc="-1" strike="noStrike">
                <a:solidFill>
                  <a:srgbClr val="000000"/>
                </a:solidFill>
                <a:latin typeface="Calibri"/>
                <a:ea typeface="Calibri"/>
              </a:rPr>
              <a:t>assumes</a:t>
            </a:r>
            <a:r>
              <a:rPr b="0" lang="en-US" sz="1800" spc="-1" strike="noStrike">
                <a:solidFill>
                  <a:srgbClr val="000000"/>
                </a:solidFill>
                <a:latin typeface="Calibri"/>
                <a:ea typeface="Calibri"/>
              </a:rPr>
              <a:t> </a:t>
            </a:r>
            <a:r>
              <a:rPr b="1" lang="en-US" sz="1800" spc="-1" strike="noStrike">
                <a:solidFill>
                  <a:srgbClr val="000000"/>
                </a:solidFill>
                <a:latin typeface="Calibri"/>
                <a:ea typeface="Calibri"/>
              </a:rPr>
              <a:t>all the data points are generated from a mixture of a finite number of Gaussian distributions</a:t>
            </a:r>
            <a:r>
              <a:rPr b="0" lang="en-US" sz="1800" spc="-1" strike="noStrike">
                <a:solidFill>
                  <a:srgbClr val="000000"/>
                </a:solidFill>
                <a:latin typeface="Calibri"/>
                <a:ea typeface="Calibri"/>
              </a:rPr>
              <a:t> with </a:t>
            </a:r>
            <a:r>
              <a:rPr b="1" lang="en-US" sz="1800" spc="-1" strike="noStrike">
                <a:solidFill>
                  <a:srgbClr val="000000"/>
                </a:solidFill>
                <a:latin typeface="Calibri"/>
                <a:ea typeface="Calibri"/>
              </a:rPr>
              <a:t>unknown parameters.</a:t>
            </a:r>
            <a:r>
              <a:rPr b="0" lang="en-US" sz="1800" spc="-1" strike="noStrike">
                <a:solidFill>
                  <a:srgbClr val="000000"/>
                </a:solidFill>
                <a:latin typeface="Calibri"/>
                <a:ea typeface="Calibri"/>
              </a:rPr>
              <a:t> One can think of </a:t>
            </a:r>
            <a:r>
              <a:rPr b="1" lang="en-US" sz="1800" spc="-1" strike="noStrike">
                <a:solidFill>
                  <a:srgbClr val="000000"/>
                </a:solidFill>
                <a:latin typeface="Calibri"/>
                <a:ea typeface="Calibri"/>
              </a:rPr>
              <a:t>mixture models</a:t>
            </a:r>
            <a:r>
              <a:rPr b="0" lang="en-US" sz="1800" spc="-1" strike="noStrike">
                <a:solidFill>
                  <a:srgbClr val="000000"/>
                </a:solidFill>
                <a:latin typeface="Calibri"/>
                <a:ea typeface="Calibri"/>
              </a:rPr>
              <a:t> as </a:t>
            </a:r>
            <a:r>
              <a:rPr b="1" lang="en-US" sz="1800" spc="-1" strike="noStrike">
                <a:solidFill>
                  <a:srgbClr val="000000"/>
                </a:solidFill>
                <a:latin typeface="Calibri"/>
                <a:ea typeface="Calibri"/>
              </a:rPr>
              <a:t>generalizing k-means clustering </a:t>
            </a:r>
            <a:r>
              <a:rPr b="0" lang="en-US" sz="1800" spc="-1" strike="noStrike">
                <a:solidFill>
                  <a:srgbClr val="000000"/>
                </a:solidFill>
                <a:latin typeface="Calibri"/>
                <a:ea typeface="Calibri"/>
              </a:rPr>
              <a:t>to incorporate information about the covariance structure of the data as well as the centers of the latent Gaussians.</a:t>
            </a:r>
            <a:endParaRPr b="0" lang="en-IN" sz="1800" spc="-1" strike="noStrike">
              <a:latin typeface="Arial"/>
            </a:endParaRPr>
          </a:p>
          <a:p>
            <a:pPr marL="343080" indent="-342720" algn="just">
              <a:lnSpc>
                <a:spcPct val="150000"/>
              </a:lnSpc>
              <a:spcBef>
                <a:spcPts val="360"/>
              </a:spcBef>
              <a:tabLst>
                <a:tab algn="l" pos="0"/>
              </a:tabLst>
            </a:pPr>
            <a:r>
              <a:rPr b="0" lang="en-US" sz="1800" spc="-1" strike="noStrike">
                <a:solidFill>
                  <a:srgbClr val="000000"/>
                </a:solidFill>
                <a:latin typeface="Calibri"/>
                <a:ea typeface="Calibri"/>
              </a:rPr>
              <a:t>-&gt;  </a:t>
            </a:r>
            <a:r>
              <a:rPr b="1" i="1" lang="en-US" sz="1800" spc="-1" strike="noStrike">
                <a:solidFill>
                  <a:srgbClr val="000000"/>
                </a:solidFill>
                <a:latin typeface="Arial"/>
                <a:ea typeface="Calibri"/>
              </a:rPr>
              <a:t>Speaker database: </a:t>
            </a:r>
            <a:r>
              <a:rPr b="0" lang="en-US" sz="1600" spc="-1" strike="noStrike">
                <a:solidFill>
                  <a:srgbClr val="000000"/>
                </a:solidFill>
                <a:latin typeface="Calibri"/>
                <a:ea typeface="Calibri"/>
              </a:rPr>
              <a:t>The speaker models are stored here.</a:t>
            </a:r>
            <a:endParaRPr b="0" lang="en-IN" sz="1600" spc="-1" strike="noStrike">
              <a:latin typeface="Arial"/>
            </a:endParaRPr>
          </a:p>
          <a:p>
            <a:pPr marL="343080" indent="-342720" algn="just">
              <a:lnSpc>
                <a:spcPct val="150000"/>
              </a:lnSpc>
              <a:spcBef>
                <a:spcPts val="360"/>
              </a:spcBef>
              <a:tabLst>
                <a:tab algn="l" pos="0"/>
              </a:tabLst>
            </a:pPr>
            <a:r>
              <a:rPr b="0" lang="en-US" sz="1800" spc="-1" strike="noStrike">
                <a:solidFill>
                  <a:srgbClr val="000000"/>
                </a:solidFill>
                <a:latin typeface="Calibri"/>
                <a:ea typeface="Calibri"/>
              </a:rPr>
              <a:t>-&gt;  </a:t>
            </a:r>
            <a:r>
              <a:rPr b="1" i="1" lang="en-US" sz="1800" spc="-1" strike="noStrike">
                <a:solidFill>
                  <a:srgbClr val="000000"/>
                </a:solidFill>
                <a:latin typeface="Arial"/>
                <a:ea typeface="Calibri"/>
              </a:rPr>
              <a:t>Decision logic: </a:t>
            </a:r>
            <a:r>
              <a:rPr b="0" lang="en-US" sz="1600" spc="-1" strike="noStrike">
                <a:solidFill>
                  <a:srgbClr val="000000"/>
                </a:solidFill>
                <a:latin typeface="Calibri"/>
                <a:ea typeface="Calibri"/>
              </a:rPr>
              <a:t>It makes the final decision about the identity of the speaker .</a:t>
            </a:r>
            <a:endParaRPr b="0" lang="en-IN" sz="1600" spc="-1" strike="noStrike">
              <a:latin typeface="Arial"/>
            </a:endParaRPr>
          </a:p>
          <a:p>
            <a:pPr marL="343080" indent="-342720" algn="just">
              <a:lnSpc>
                <a:spcPct val="150000"/>
              </a:lnSpc>
              <a:spcBef>
                <a:spcPts val="360"/>
              </a:spcBef>
              <a:tabLst>
                <a:tab algn="l" pos="0"/>
              </a:tabLst>
            </a:pPr>
            <a:endParaRPr b="0" lang="en-IN" sz="1600" spc="-1" strike="noStrike">
              <a:latin typeface="Arial"/>
            </a:endParaRPr>
          </a:p>
          <a:p>
            <a:pPr marL="343080" indent="-342720">
              <a:lnSpc>
                <a:spcPct val="100000"/>
              </a:lnSpc>
              <a:spcBef>
                <a:spcPts val="320"/>
              </a:spcBef>
              <a:tabLst>
                <a:tab algn="l" pos="0"/>
              </a:tabLst>
            </a:pPr>
            <a:endParaRPr b="0" lang="en-IN" sz="1600" spc="-1" strike="noStrike">
              <a:latin typeface="Arial"/>
            </a:endParaRPr>
          </a:p>
          <a:p>
            <a:pPr marL="343080" indent="-342720">
              <a:lnSpc>
                <a:spcPct val="100000"/>
              </a:lnSpc>
              <a:spcBef>
                <a:spcPts val="320"/>
              </a:spcBef>
              <a:tabLst>
                <a:tab algn="l" pos="0"/>
              </a:tabLst>
            </a:pPr>
            <a:endParaRPr b="0" lang="en-IN" sz="1600" spc="-1" strike="noStrike">
              <a:latin typeface="Arial"/>
            </a:endParaRPr>
          </a:p>
          <a:p>
            <a:pPr marL="343080" indent="-342720">
              <a:lnSpc>
                <a:spcPct val="100000"/>
              </a:lnSpc>
              <a:spcBef>
                <a:spcPts val="320"/>
              </a:spcBef>
              <a:tabLst>
                <a:tab algn="l" pos="0"/>
              </a:tabLst>
            </a:pPr>
            <a:endParaRPr b="0" lang="en-IN" sz="1600" spc="-1" strike="noStrike">
              <a:latin typeface="Arial"/>
            </a:endParaRPr>
          </a:p>
          <a:p>
            <a:pPr marL="343080" indent="-342720">
              <a:lnSpc>
                <a:spcPct val="100000"/>
              </a:lnSpc>
              <a:spcBef>
                <a:spcPts val="320"/>
              </a:spcBef>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0" name="CustomShape 1"/>
          <p:cNvSpPr/>
          <p:nvPr/>
        </p:nvSpPr>
        <p:spPr>
          <a:xfrm>
            <a:off x="2590920" y="380880"/>
            <a:ext cx="62481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Gaussian Mixture Model</a:t>
            </a:r>
            <a:endParaRPr b="0" lang="en-IN" sz="4000" spc="-1" strike="noStrike">
              <a:latin typeface="Arial"/>
            </a:endParaRPr>
          </a:p>
        </p:txBody>
      </p:sp>
      <p:sp>
        <p:nvSpPr>
          <p:cNvPr id="181" name="CustomShape 2"/>
          <p:cNvSpPr/>
          <p:nvPr/>
        </p:nvSpPr>
        <p:spPr>
          <a:xfrm>
            <a:off x="1668600" y="1897200"/>
            <a:ext cx="7497360" cy="4571640"/>
          </a:xfrm>
          <a:prstGeom prst="rect">
            <a:avLst/>
          </a:prstGeom>
          <a:noFill/>
          <a:ln>
            <a:noFill/>
          </a:ln>
        </p:spPr>
        <p:style>
          <a:lnRef idx="0"/>
          <a:fillRef idx="0"/>
          <a:effectRef idx="0"/>
          <a:fontRef idx="minor"/>
        </p:style>
      </p:sp>
      <p:pic>
        <p:nvPicPr>
          <p:cNvPr id="182" name="Picture 3" descr="../_images/sphx_glr_plot_gmm_pdf_0011.png"/>
          <p:cNvPicPr/>
          <p:nvPr/>
        </p:nvPicPr>
        <p:blipFill>
          <a:blip r:embed="rId2"/>
          <a:stretch/>
        </p:blipFill>
        <p:spPr>
          <a:xfrm>
            <a:off x="2743200" y="1295280"/>
            <a:ext cx="5714640" cy="4114440"/>
          </a:xfrm>
          <a:prstGeom prst="rect">
            <a:avLst/>
          </a:prstGeom>
          <a:ln w="9360">
            <a:noFill/>
          </a:ln>
        </p:spPr>
      </p:pic>
      <p:sp>
        <p:nvSpPr>
          <p:cNvPr id="183" name="CustomShape 3"/>
          <p:cNvSpPr/>
          <p:nvPr/>
        </p:nvSpPr>
        <p:spPr>
          <a:xfrm>
            <a:off x="1752480" y="5257800"/>
            <a:ext cx="7009920" cy="913320"/>
          </a:xfrm>
          <a:prstGeom prst="rect">
            <a:avLst/>
          </a:prstGeom>
          <a:noFill/>
          <a:ln>
            <a:noFill/>
          </a:ln>
        </p:spPr>
        <p:style>
          <a:lnRef idx="0"/>
          <a:fillRef idx="0"/>
          <a:effectRef idx="0"/>
          <a:fontRef idx="minor"/>
        </p:style>
        <p:txBody>
          <a:bodyPr lIns="90000" rIns="90000" tIns="45000" bIns="45000">
            <a:spAutoFit/>
          </a:bodyPr>
          <a:p>
            <a:pPr marL="457200" indent="457200" algn="just">
              <a:lnSpc>
                <a:spcPct val="150000"/>
              </a:lnSpc>
              <a:spcAft>
                <a:spcPts val="751"/>
              </a:spcAft>
              <a:tabLst>
                <a:tab algn="l" pos="0"/>
              </a:tabLst>
            </a:pPr>
            <a:r>
              <a:rPr b="1" lang="en-US" sz="1800" spc="-1" strike="noStrike">
                <a:solidFill>
                  <a:srgbClr val="1d1f22"/>
                </a:solidFill>
                <a:latin typeface="Arial"/>
                <a:ea typeface="Times New Roman"/>
              </a:rPr>
              <a:t>Two-component Gaussian mixture model:</a:t>
            </a:r>
            <a:r>
              <a:rPr b="0" lang="en-US" sz="1800" spc="-1" strike="noStrike">
                <a:solidFill>
                  <a:srgbClr val="1d1f22"/>
                </a:solidFill>
                <a:latin typeface="Arial"/>
                <a:ea typeface="Times New Roman"/>
              </a:rPr>
              <a:t> </a:t>
            </a:r>
            <a:r>
              <a:rPr b="0" i="1" lang="en-US" sz="1800" spc="-1" strike="noStrike">
                <a:solidFill>
                  <a:srgbClr val="1d1f22"/>
                </a:solidFill>
                <a:latin typeface="Arial"/>
                <a:ea typeface="Times New Roman"/>
              </a:rPr>
              <a:t>data points, and equi-probability surfaces of the model.</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2743200" y="380880"/>
            <a:ext cx="472392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Model Training:</a:t>
            </a:r>
            <a:endParaRPr b="0" lang="en-IN" sz="4000" spc="-1" strike="noStrike">
              <a:latin typeface="Arial"/>
            </a:endParaRPr>
          </a:p>
        </p:txBody>
      </p:sp>
      <p:sp>
        <p:nvSpPr>
          <p:cNvPr id="185"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marL="343080" indent="-342720">
              <a:lnSpc>
                <a:spcPct val="80000"/>
              </a:lnSpc>
              <a:spcBef>
                <a:spcPts val="479"/>
              </a:spcBef>
              <a:tabLst>
                <a:tab algn="l" pos="0"/>
              </a:tabLst>
            </a:pPr>
            <a:endParaRPr b="0" lang="en-IN" sz="18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pic>
        <p:nvPicPr>
          <p:cNvPr id="186" name="Picture 3" descr="D:\project\self_code_py2\Screenshots\1-voxForge-Model_training.png"/>
          <p:cNvPicPr/>
          <p:nvPr/>
        </p:nvPicPr>
        <p:blipFill>
          <a:blip r:embed="rId1"/>
          <a:stretch/>
        </p:blipFill>
        <p:spPr>
          <a:xfrm>
            <a:off x="685800" y="1219320"/>
            <a:ext cx="8000640" cy="4571640"/>
          </a:xfrm>
          <a:prstGeom prst="rect">
            <a:avLst/>
          </a:prstGeom>
          <a:ln w="9360">
            <a:noFill/>
          </a:ln>
        </p:spPr>
      </p:pic>
      <p:sp>
        <p:nvSpPr>
          <p:cNvPr id="187" name="CustomShape 3"/>
          <p:cNvSpPr/>
          <p:nvPr/>
        </p:nvSpPr>
        <p:spPr>
          <a:xfrm>
            <a:off x="2971800" y="6096960"/>
            <a:ext cx="3733560" cy="397080"/>
          </a:xfrm>
          <a:prstGeom prst="rect">
            <a:avLst/>
          </a:prstGeom>
          <a:noFill/>
          <a:ln w="9360">
            <a:noFill/>
          </a:ln>
        </p:spPr>
        <p:style>
          <a:lnRef idx="0"/>
          <a:fillRef idx="0"/>
          <a:effectRef idx="0"/>
          <a:fontRef idx="minor"/>
        </p:style>
        <p:txBody>
          <a:bodyPr anchor="ctr">
            <a:spAutoFit/>
          </a:bodyPr>
          <a:p>
            <a:pPr algn="just">
              <a:lnSpc>
                <a:spcPct val="100000"/>
              </a:lnSpc>
              <a:buClr>
                <a:srgbClr val="000000"/>
              </a:buClr>
              <a:buFont typeface="Symbol" charset="2"/>
              <a:buChar char=""/>
            </a:pPr>
            <a:r>
              <a:rPr b="1" lang="en-US" sz="2000" spc="-1" strike="noStrike">
                <a:solidFill>
                  <a:srgbClr val="000000"/>
                </a:solidFill>
                <a:latin typeface="Times New Roman"/>
                <a:ea typeface="Calibri"/>
              </a:rPr>
              <a:t>VoxForge </a:t>
            </a:r>
            <a:r>
              <a:rPr b="1" lang="en-US" sz="2000" spc="-1" strike="noStrike">
                <a:solidFill>
                  <a:srgbClr val="000000"/>
                </a:solidFill>
                <a:latin typeface="Calibri"/>
                <a:ea typeface="Calibri"/>
              </a:rPr>
              <a:t>–</a:t>
            </a:r>
            <a:r>
              <a:rPr b="1" lang="en-US" sz="2000" spc="-1" strike="noStrike">
                <a:solidFill>
                  <a:srgbClr val="000000"/>
                </a:solidFill>
                <a:latin typeface="Times New Roman"/>
                <a:ea typeface="Calibri"/>
              </a:rPr>
              <a:t> Model Training</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2743200" y="380880"/>
            <a:ext cx="472392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Model Training:</a:t>
            </a:r>
            <a:endParaRPr b="0" lang="en-IN" sz="4000" spc="-1" strike="noStrike">
              <a:latin typeface="Arial"/>
            </a:endParaRPr>
          </a:p>
        </p:txBody>
      </p:sp>
      <p:sp>
        <p:nvSpPr>
          <p:cNvPr id="189"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marL="343080" indent="-342720">
              <a:lnSpc>
                <a:spcPct val="80000"/>
              </a:lnSpc>
              <a:spcBef>
                <a:spcPts val="479"/>
              </a:spcBef>
              <a:tabLst>
                <a:tab algn="l" pos="0"/>
              </a:tabLst>
            </a:pPr>
            <a:endParaRPr b="0" lang="en-IN" sz="18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pic>
        <p:nvPicPr>
          <p:cNvPr id="190" name="Picture 3" descr="D:\project\self_code_py2\Screenshots\3-SelfData-Model-Training.png"/>
          <p:cNvPicPr/>
          <p:nvPr/>
        </p:nvPicPr>
        <p:blipFill>
          <a:blip r:embed="rId1"/>
          <a:stretch/>
        </p:blipFill>
        <p:spPr>
          <a:xfrm>
            <a:off x="838080" y="1371600"/>
            <a:ext cx="7543440" cy="4419360"/>
          </a:xfrm>
          <a:prstGeom prst="rect">
            <a:avLst/>
          </a:prstGeom>
          <a:ln w="9360">
            <a:noFill/>
          </a:ln>
        </p:spPr>
      </p:pic>
      <p:sp>
        <p:nvSpPr>
          <p:cNvPr id="191" name="CustomShape 3"/>
          <p:cNvSpPr/>
          <p:nvPr/>
        </p:nvSpPr>
        <p:spPr>
          <a:xfrm>
            <a:off x="2514600" y="5944680"/>
            <a:ext cx="4343040" cy="397080"/>
          </a:xfrm>
          <a:prstGeom prst="rect">
            <a:avLst/>
          </a:prstGeom>
          <a:noFill/>
          <a:ln w="9360">
            <a:noFill/>
          </a:ln>
        </p:spPr>
        <p:style>
          <a:lnRef idx="0"/>
          <a:fillRef idx="0"/>
          <a:effectRef idx="0"/>
          <a:fontRef idx="minor"/>
        </p:style>
        <p:txBody>
          <a:bodyPr anchor="ctr">
            <a:spAutoFit/>
          </a:bodyPr>
          <a:p>
            <a:pPr algn="just">
              <a:lnSpc>
                <a:spcPct val="100000"/>
              </a:lnSpc>
              <a:buClr>
                <a:srgbClr val="000000"/>
              </a:buClr>
              <a:buFont typeface="Symbol" charset="2"/>
              <a:buChar char=""/>
            </a:pPr>
            <a:r>
              <a:rPr b="1" lang="en-US" sz="2000" spc="-1" strike="noStrike">
                <a:solidFill>
                  <a:srgbClr val="000000"/>
                </a:solidFill>
                <a:latin typeface="Times New Roman"/>
                <a:ea typeface="Calibri"/>
              </a:rPr>
              <a:t>Self Made Dataset </a:t>
            </a:r>
            <a:r>
              <a:rPr b="1" lang="en-US" sz="2000" spc="-1" strike="noStrike">
                <a:solidFill>
                  <a:srgbClr val="000000"/>
                </a:solidFill>
                <a:latin typeface="Calibri"/>
                <a:ea typeface="Calibri"/>
              </a:rPr>
              <a:t>–</a:t>
            </a:r>
            <a:r>
              <a:rPr b="1" lang="en-US" sz="2000" spc="-1" strike="noStrike">
                <a:solidFill>
                  <a:srgbClr val="000000"/>
                </a:solidFill>
                <a:latin typeface="Times New Roman"/>
                <a:ea typeface="Calibri"/>
              </a:rPr>
              <a:t> Model Training</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2"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Perform Identification:</a:t>
            </a:r>
            <a:endParaRPr b="0" lang="en-IN" sz="4000" spc="-1" strike="noStrike">
              <a:latin typeface="Arial"/>
            </a:endParaRPr>
          </a:p>
        </p:txBody>
      </p:sp>
      <p:sp>
        <p:nvSpPr>
          <p:cNvPr id="193" name="CustomShape 2"/>
          <p:cNvSpPr/>
          <p:nvPr/>
        </p:nvSpPr>
        <p:spPr>
          <a:xfrm>
            <a:off x="1752480" y="2438280"/>
            <a:ext cx="7170480" cy="2674440"/>
          </a:xfrm>
          <a:prstGeom prst="rect">
            <a:avLst/>
          </a:prstGeom>
          <a:noFill/>
          <a:ln>
            <a:noFill/>
          </a:ln>
        </p:spPr>
        <p:style>
          <a:lnRef idx="0"/>
          <a:fillRef idx="0"/>
          <a:effectRef idx="0"/>
          <a:fontRef idx="minor"/>
        </p:style>
        <p:txBody>
          <a:bodyPr lIns="90000" rIns="90000" tIns="45000" bIns="45000">
            <a:noAutofit/>
          </a:bodyPr>
          <a:p>
            <a:pPr marL="343080" indent="-342720" algn="just">
              <a:lnSpc>
                <a:spcPct val="100000"/>
              </a:lnSpc>
              <a:spcBef>
                <a:spcPts val="479"/>
              </a:spcBef>
              <a:tabLst>
                <a:tab algn="l" pos="0"/>
              </a:tabLst>
            </a:pPr>
            <a:r>
              <a:rPr b="0" lang="en-US" sz="2400" spc="-1" strike="noStrike">
                <a:solidFill>
                  <a:srgbClr val="000000"/>
                </a:solidFill>
                <a:latin typeface="Arial Narrow"/>
                <a:ea typeface="Calibri"/>
              </a:rPr>
              <a:t>The log-likelihood for </a:t>
            </a:r>
            <a:r>
              <a:rPr b="1" lang="en-US" sz="2400" spc="-1" strike="noStrike">
                <a:solidFill>
                  <a:srgbClr val="000000"/>
                </a:solidFill>
                <a:latin typeface="Arial Narrow"/>
                <a:ea typeface="Calibri"/>
              </a:rPr>
              <a:t>each .gmm model </a:t>
            </a:r>
            <a:r>
              <a:rPr b="0" lang="en-US" sz="2400" spc="-1" strike="noStrike">
                <a:solidFill>
                  <a:srgbClr val="000000"/>
                </a:solidFill>
                <a:latin typeface="Arial Narrow"/>
                <a:ea typeface="Calibri"/>
              </a:rPr>
              <a:t>of </a:t>
            </a:r>
            <a:r>
              <a:rPr b="1" lang="en-US" sz="2400" spc="-1" strike="noStrike">
                <a:solidFill>
                  <a:srgbClr val="000000"/>
                </a:solidFill>
                <a:latin typeface="Arial Narrow"/>
                <a:ea typeface="Calibri"/>
              </a:rPr>
              <a:t>every speaker </a:t>
            </a:r>
            <a:r>
              <a:rPr b="0" lang="en-US" sz="2400" spc="-1" strike="noStrike">
                <a:solidFill>
                  <a:srgbClr val="000000"/>
                </a:solidFill>
                <a:latin typeface="Arial Narrow"/>
                <a:ea typeface="Calibri"/>
              </a:rPr>
              <a:t>was calculated in the model training phase. It was </a:t>
            </a:r>
            <a:r>
              <a:rPr b="1" lang="en-US" sz="2400" spc="-1" strike="noStrike">
                <a:solidFill>
                  <a:srgbClr val="000000"/>
                </a:solidFill>
                <a:latin typeface="Arial Narrow"/>
                <a:ea typeface="Calibri"/>
              </a:rPr>
              <a:t>stored as a database</a:t>
            </a:r>
            <a:r>
              <a:rPr b="0" lang="en-US" sz="2400" spc="-1" strike="noStrike">
                <a:solidFill>
                  <a:srgbClr val="000000"/>
                </a:solidFill>
                <a:latin typeface="Arial Narrow"/>
                <a:ea typeface="Calibri"/>
              </a:rPr>
              <a:t> in a separate folder. This </a:t>
            </a:r>
            <a:r>
              <a:rPr b="1" lang="en-US" sz="2400" spc="-1" strike="noStrike">
                <a:solidFill>
                  <a:srgbClr val="000000"/>
                </a:solidFill>
                <a:latin typeface="Arial Narrow"/>
                <a:ea typeface="Calibri"/>
              </a:rPr>
              <a:t>data dictionary is used</a:t>
            </a:r>
            <a:r>
              <a:rPr b="0" lang="en-US" sz="2400" spc="-1" strike="noStrike">
                <a:solidFill>
                  <a:srgbClr val="000000"/>
                </a:solidFill>
                <a:latin typeface="Arial Narrow"/>
                <a:ea typeface="Calibri"/>
              </a:rPr>
              <a:t> for matching </a:t>
            </a:r>
            <a:r>
              <a:rPr b="1" lang="en-US" sz="2400" spc="-1" strike="noStrike">
                <a:solidFill>
                  <a:srgbClr val="000000"/>
                </a:solidFill>
                <a:latin typeface="Arial Narrow"/>
                <a:ea typeface="Calibri"/>
              </a:rPr>
              <a:t>1: N speaker’s gmm </a:t>
            </a:r>
            <a:r>
              <a:rPr b="0" lang="en-US" sz="2400" spc="-1" strike="noStrike">
                <a:solidFill>
                  <a:srgbClr val="000000"/>
                </a:solidFill>
                <a:latin typeface="Arial Narrow"/>
                <a:ea typeface="Calibri"/>
              </a:rPr>
              <a:t>file. </a:t>
            </a:r>
            <a:endParaRPr b="0" lang="en-IN" sz="2400" spc="-1" strike="noStrike">
              <a:latin typeface="Arial"/>
            </a:endParaRPr>
          </a:p>
          <a:p>
            <a:pPr marL="343080" indent="-342720" algn="just">
              <a:lnSpc>
                <a:spcPct val="100000"/>
              </a:lnSpc>
              <a:spcBef>
                <a:spcPts val="479"/>
              </a:spcBef>
              <a:tabLst>
                <a:tab algn="l" pos="0"/>
              </a:tabLst>
            </a:pPr>
            <a:endParaRPr b="0" lang="en-IN" sz="2400" spc="-1" strike="noStrike">
              <a:latin typeface="Arial"/>
            </a:endParaRPr>
          </a:p>
          <a:p>
            <a:pPr marL="343080" indent="-342720" algn="just">
              <a:lnSpc>
                <a:spcPct val="100000"/>
              </a:lnSpc>
              <a:spcBef>
                <a:spcPts val="479"/>
              </a:spcBef>
              <a:tabLst>
                <a:tab algn="l" pos="0"/>
              </a:tabLst>
            </a:pPr>
            <a:r>
              <a:rPr b="0" lang="en-US" sz="2400" spc="-1" strike="noStrike">
                <a:solidFill>
                  <a:srgbClr val="000000"/>
                </a:solidFill>
                <a:latin typeface="Arial Narrow"/>
                <a:ea typeface="Calibri"/>
              </a:rPr>
              <a:t>The speaker with the </a:t>
            </a:r>
            <a:r>
              <a:rPr b="1" lang="en-US" sz="2400" spc="-1" strike="noStrike">
                <a:solidFill>
                  <a:srgbClr val="000000"/>
                </a:solidFill>
                <a:latin typeface="Arial Narrow"/>
                <a:ea typeface="Calibri"/>
              </a:rPr>
              <a:t>highest score </a:t>
            </a:r>
            <a:r>
              <a:rPr b="0" lang="en-US" sz="2400" spc="-1" strike="noStrike">
                <a:solidFill>
                  <a:srgbClr val="000000"/>
                </a:solidFill>
                <a:latin typeface="Arial Narrow"/>
                <a:ea typeface="Calibri"/>
              </a:rPr>
              <a:t>is chosen and identified</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1905120" y="380880"/>
            <a:ext cx="563832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Perform Identification</a:t>
            </a:r>
            <a:endParaRPr b="0" lang="en-IN" sz="4000" spc="-1" strike="noStrike">
              <a:latin typeface="Arial"/>
            </a:endParaRPr>
          </a:p>
        </p:txBody>
      </p:sp>
      <p:sp>
        <p:nvSpPr>
          <p:cNvPr id="195"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marL="343080" indent="-342720">
              <a:lnSpc>
                <a:spcPct val="80000"/>
              </a:lnSpc>
              <a:spcBef>
                <a:spcPts val="479"/>
              </a:spcBef>
              <a:tabLst>
                <a:tab algn="l" pos="0"/>
              </a:tabLst>
            </a:pPr>
            <a:endParaRPr b="0" lang="en-IN" sz="18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pic>
        <p:nvPicPr>
          <p:cNvPr id="196" name="Picture 3" descr="D:\project\self_code_py2\Screenshots\2-VoxForge-Identification.png"/>
          <p:cNvPicPr/>
          <p:nvPr/>
        </p:nvPicPr>
        <p:blipFill>
          <a:blip r:embed="rId1"/>
          <a:stretch/>
        </p:blipFill>
        <p:spPr>
          <a:xfrm>
            <a:off x="838080" y="1585800"/>
            <a:ext cx="7924320" cy="4357440"/>
          </a:xfrm>
          <a:prstGeom prst="rect">
            <a:avLst/>
          </a:prstGeom>
          <a:ln w="9360">
            <a:noFill/>
          </a:ln>
        </p:spPr>
      </p:pic>
      <p:sp>
        <p:nvSpPr>
          <p:cNvPr id="197" name="CustomShape 3"/>
          <p:cNvSpPr/>
          <p:nvPr/>
        </p:nvSpPr>
        <p:spPr>
          <a:xfrm>
            <a:off x="2751840" y="6021000"/>
            <a:ext cx="4018320" cy="397080"/>
          </a:xfrm>
          <a:prstGeom prst="rect">
            <a:avLst/>
          </a:prstGeom>
          <a:noFill/>
          <a:ln w="9360">
            <a:noFill/>
          </a:ln>
        </p:spPr>
        <p:style>
          <a:lnRef idx="0"/>
          <a:fillRef idx="0"/>
          <a:effectRef idx="0"/>
          <a:fontRef idx="minor"/>
        </p:style>
        <p:txBody>
          <a:bodyPr wrap="none" anchor="ctr">
            <a:spAutoFit/>
          </a:bodyPr>
          <a:p>
            <a:pPr algn="just">
              <a:lnSpc>
                <a:spcPct val="100000"/>
              </a:lnSpc>
              <a:buClr>
                <a:srgbClr val="000000"/>
              </a:buClr>
              <a:buFont typeface="Symbol" charset="2"/>
              <a:buChar char=""/>
            </a:pPr>
            <a:r>
              <a:rPr b="1" lang="en-US" sz="2000" spc="-1" strike="noStrike">
                <a:solidFill>
                  <a:srgbClr val="000000"/>
                </a:solidFill>
                <a:latin typeface="Times New Roman"/>
                <a:ea typeface="Calibri"/>
              </a:rPr>
              <a:t>VoxForge </a:t>
            </a:r>
            <a:r>
              <a:rPr b="1" lang="en-US" sz="2000" spc="-1" strike="noStrike">
                <a:solidFill>
                  <a:srgbClr val="000000"/>
                </a:solidFill>
                <a:latin typeface="Calibri"/>
                <a:ea typeface="Calibri"/>
              </a:rPr>
              <a:t>–</a:t>
            </a:r>
            <a:r>
              <a:rPr b="1" lang="en-US" sz="2000" spc="-1" strike="noStrike">
                <a:solidFill>
                  <a:srgbClr val="000000"/>
                </a:solidFill>
                <a:latin typeface="Times New Roman"/>
                <a:ea typeface="Calibri"/>
              </a:rPr>
              <a:t> Testing : identification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1828800" y="380880"/>
            <a:ext cx="624816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Perform Identification:</a:t>
            </a:r>
            <a:endParaRPr b="0" lang="en-IN" sz="4000" spc="-1" strike="noStrike">
              <a:latin typeface="Arial"/>
            </a:endParaRPr>
          </a:p>
        </p:txBody>
      </p:sp>
      <p:sp>
        <p:nvSpPr>
          <p:cNvPr id="199"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marL="343080" indent="-342720">
              <a:lnSpc>
                <a:spcPct val="80000"/>
              </a:lnSpc>
              <a:spcBef>
                <a:spcPts val="479"/>
              </a:spcBef>
              <a:tabLst>
                <a:tab algn="l" pos="0"/>
              </a:tabLst>
            </a:pPr>
            <a:endParaRPr b="0" lang="en-IN" sz="18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pic>
        <p:nvPicPr>
          <p:cNvPr id="200" name="Picture 3" descr="D:\project\self_code_py2\Screenshots\4-SelfData-Identification.png"/>
          <p:cNvPicPr/>
          <p:nvPr/>
        </p:nvPicPr>
        <p:blipFill>
          <a:blip r:embed="rId1"/>
          <a:stretch/>
        </p:blipFill>
        <p:spPr>
          <a:xfrm>
            <a:off x="762120" y="1143000"/>
            <a:ext cx="7924320" cy="4509720"/>
          </a:xfrm>
          <a:prstGeom prst="rect">
            <a:avLst/>
          </a:prstGeom>
          <a:ln w="9360">
            <a:noFill/>
          </a:ln>
        </p:spPr>
      </p:pic>
      <p:sp>
        <p:nvSpPr>
          <p:cNvPr id="201" name="CustomShape 3"/>
          <p:cNvSpPr/>
          <p:nvPr/>
        </p:nvSpPr>
        <p:spPr>
          <a:xfrm>
            <a:off x="2370600" y="5944680"/>
            <a:ext cx="4829040" cy="397080"/>
          </a:xfrm>
          <a:prstGeom prst="rect">
            <a:avLst/>
          </a:prstGeom>
          <a:noFill/>
          <a:ln w="9360">
            <a:noFill/>
          </a:ln>
        </p:spPr>
        <p:style>
          <a:lnRef idx="0"/>
          <a:fillRef idx="0"/>
          <a:effectRef idx="0"/>
          <a:fontRef idx="minor"/>
        </p:style>
        <p:txBody>
          <a:bodyPr wrap="none" anchor="ctr">
            <a:spAutoFit/>
          </a:bodyPr>
          <a:p>
            <a:pPr algn="just">
              <a:lnSpc>
                <a:spcPct val="100000"/>
              </a:lnSpc>
              <a:buClr>
                <a:srgbClr val="000000"/>
              </a:buClr>
              <a:buFont typeface="Symbol" charset="2"/>
              <a:buChar char=""/>
            </a:pPr>
            <a:r>
              <a:rPr b="1" lang="en-US" sz="2000" spc="-1" strike="noStrike">
                <a:solidFill>
                  <a:srgbClr val="000000"/>
                </a:solidFill>
                <a:latin typeface="Times New Roman"/>
                <a:ea typeface="Calibri"/>
              </a:rPr>
              <a:t>Self Made Dataset </a:t>
            </a:r>
            <a:r>
              <a:rPr b="1" lang="en-US" sz="2000" spc="-1" strike="noStrike">
                <a:solidFill>
                  <a:srgbClr val="000000"/>
                </a:solidFill>
                <a:latin typeface="Calibri"/>
                <a:ea typeface="Calibri"/>
              </a:rPr>
              <a:t>–</a:t>
            </a:r>
            <a:r>
              <a:rPr b="1" lang="en-US" sz="2000" spc="-1" strike="noStrike">
                <a:solidFill>
                  <a:srgbClr val="000000"/>
                </a:solidFill>
                <a:latin typeface="Times New Roman"/>
                <a:ea typeface="Calibri"/>
              </a:rPr>
              <a:t> testing: identification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1828800" y="380880"/>
            <a:ext cx="624816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Perform Identification:</a:t>
            </a:r>
            <a:endParaRPr b="0" lang="en-IN" sz="4000" spc="-1" strike="noStrike">
              <a:latin typeface="Arial"/>
            </a:endParaRPr>
          </a:p>
        </p:txBody>
      </p:sp>
      <p:sp>
        <p:nvSpPr>
          <p:cNvPr id="203"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marL="343080" indent="-342720">
              <a:lnSpc>
                <a:spcPct val="80000"/>
              </a:lnSpc>
              <a:spcBef>
                <a:spcPts val="479"/>
              </a:spcBef>
              <a:tabLst>
                <a:tab algn="l" pos="0"/>
              </a:tabLst>
            </a:pPr>
            <a:endParaRPr b="0" lang="en-IN" sz="18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pic>
        <p:nvPicPr>
          <p:cNvPr id="204" name="Picture 3" descr="D:\project\self_code_py2\Screenshots\5-SingleAudio-test.png"/>
          <p:cNvPicPr/>
          <p:nvPr/>
        </p:nvPicPr>
        <p:blipFill>
          <a:blip r:embed="rId1"/>
          <a:stretch/>
        </p:blipFill>
        <p:spPr>
          <a:xfrm>
            <a:off x="609480" y="1371600"/>
            <a:ext cx="8000640" cy="4647960"/>
          </a:xfrm>
          <a:prstGeom prst="rect">
            <a:avLst/>
          </a:prstGeom>
          <a:ln w="9360">
            <a:noFill/>
          </a:ln>
        </p:spPr>
      </p:pic>
      <p:sp>
        <p:nvSpPr>
          <p:cNvPr id="205" name="CustomShape 3"/>
          <p:cNvSpPr/>
          <p:nvPr/>
        </p:nvSpPr>
        <p:spPr>
          <a:xfrm>
            <a:off x="2448000" y="6096960"/>
            <a:ext cx="4748400" cy="397080"/>
          </a:xfrm>
          <a:prstGeom prst="rect">
            <a:avLst/>
          </a:prstGeom>
          <a:noFill/>
          <a:ln w="9360">
            <a:noFill/>
          </a:ln>
        </p:spPr>
        <p:style>
          <a:lnRef idx="0"/>
          <a:fillRef idx="0"/>
          <a:effectRef idx="0"/>
          <a:fontRef idx="minor"/>
        </p:style>
        <p:txBody>
          <a:bodyPr wrap="none" anchor="ctr">
            <a:spAutoFit/>
          </a:bodyPr>
          <a:p>
            <a:pPr algn="just">
              <a:lnSpc>
                <a:spcPct val="100000"/>
              </a:lnSpc>
              <a:buClr>
                <a:srgbClr val="000000"/>
              </a:buClr>
              <a:buFont typeface="Symbol" charset="2"/>
              <a:buChar char=""/>
            </a:pPr>
            <a:r>
              <a:rPr b="1" lang="en-US" sz="2000" spc="-1" strike="noStrike">
                <a:solidFill>
                  <a:srgbClr val="000000"/>
                </a:solidFill>
                <a:latin typeface="Times New Roman"/>
                <a:ea typeface="Calibri"/>
              </a:rPr>
              <a:t>Single Audio file </a:t>
            </a:r>
            <a:r>
              <a:rPr b="1" lang="en-US" sz="2000" spc="-1" strike="noStrike">
                <a:solidFill>
                  <a:srgbClr val="000000"/>
                </a:solidFill>
                <a:latin typeface="Calibri"/>
                <a:ea typeface="Calibri"/>
              </a:rPr>
              <a:t>–</a:t>
            </a:r>
            <a:r>
              <a:rPr b="1" lang="en-US" sz="2000" spc="-1" strike="noStrike">
                <a:solidFill>
                  <a:srgbClr val="000000"/>
                </a:solidFill>
                <a:latin typeface="Times New Roman"/>
                <a:ea typeface="Calibri"/>
              </a:rPr>
              <a:t> Testing : identification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1828800" y="380880"/>
            <a:ext cx="6248160" cy="91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Perform Identification:</a:t>
            </a:r>
            <a:endParaRPr b="0" lang="en-IN" sz="4000" spc="-1" strike="noStrike">
              <a:latin typeface="Arial"/>
            </a:endParaRPr>
          </a:p>
        </p:txBody>
      </p:sp>
      <p:sp>
        <p:nvSpPr>
          <p:cNvPr id="207" name="CustomShape 2"/>
          <p:cNvSpPr/>
          <p:nvPr/>
        </p:nvSpPr>
        <p:spPr>
          <a:xfrm>
            <a:off x="1523880" y="1523880"/>
            <a:ext cx="7391160" cy="4876560"/>
          </a:xfrm>
          <a:prstGeom prst="rect">
            <a:avLst/>
          </a:prstGeom>
          <a:noFill/>
          <a:ln>
            <a:noFill/>
          </a:ln>
        </p:spPr>
        <p:style>
          <a:lnRef idx="0"/>
          <a:fillRef idx="0"/>
          <a:effectRef idx="0"/>
          <a:fontRef idx="minor"/>
        </p:style>
        <p:txBody>
          <a:bodyPr lIns="90000" rIns="90000" tIns="45000" bIns="45000">
            <a:noAutofit/>
          </a:bodyPr>
          <a:p>
            <a:pPr marL="343080" indent="-342720">
              <a:lnSpc>
                <a:spcPct val="80000"/>
              </a:lnSpc>
              <a:spcBef>
                <a:spcPts val="479"/>
              </a:spcBef>
              <a:tabLst>
                <a:tab algn="l" pos="0"/>
              </a:tabLst>
            </a:pPr>
            <a:endParaRPr b="0" lang="en-IN" sz="1800" spc="-1" strike="noStrike">
              <a:latin typeface="Arial"/>
            </a:endParaRPr>
          </a:p>
          <a:p>
            <a:pPr marL="343080" indent="-342720">
              <a:lnSpc>
                <a:spcPct val="80000"/>
              </a:lnSpc>
              <a:spcBef>
                <a:spcPts val="479"/>
              </a:spcBef>
              <a:tabLst>
                <a:tab algn="l" pos="0"/>
              </a:tabLst>
            </a:pPr>
            <a:r>
              <a:rPr b="0" lang="en-US" sz="2400" spc="-1" strike="noStrike">
                <a:solidFill>
                  <a:srgbClr val="000000"/>
                </a:solidFill>
                <a:latin typeface="Arial"/>
              </a:rPr>
              <a:t>	</a:t>
            </a:r>
            <a:endParaRPr b="0" lang="en-IN" sz="2400" spc="-1" strike="noStrike">
              <a:latin typeface="Arial"/>
            </a:endParaRPr>
          </a:p>
        </p:txBody>
      </p:sp>
      <p:pic>
        <p:nvPicPr>
          <p:cNvPr id="208" name="Picture 3" descr="D:\project\self_code_py2\Screenshots\6-CompleteSample-Test.png"/>
          <p:cNvPicPr/>
          <p:nvPr/>
        </p:nvPicPr>
        <p:blipFill>
          <a:blip r:embed="rId1"/>
          <a:stretch/>
        </p:blipFill>
        <p:spPr>
          <a:xfrm>
            <a:off x="533520" y="1143000"/>
            <a:ext cx="8152920" cy="4876560"/>
          </a:xfrm>
          <a:prstGeom prst="rect">
            <a:avLst/>
          </a:prstGeom>
          <a:ln w="9360">
            <a:noFill/>
          </a:ln>
        </p:spPr>
      </p:pic>
      <p:sp>
        <p:nvSpPr>
          <p:cNvPr id="209" name="CustomShape 3"/>
          <p:cNvSpPr/>
          <p:nvPr/>
        </p:nvSpPr>
        <p:spPr>
          <a:xfrm>
            <a:off x="2294280" y="6096960"/>
            <a:ext cx="4885200" cy="397080"/>
          </a:xfrm>
          <a:prstGeom prst="rect">
            <a:avLst/>
          </a:prstGeom>
          <a:noFill/>
          <a:ln w="9360">
            <a:noFill/>
          </a:ln>
        </p:spPr>
        <p:style>
          <a:lnRef idx="0"/>
          <a:fillRef idx="0"/>
          <a:effectRef idx="0"/>
          <a:fontRef idx="minor"/>
        </p:style>
        <p:txBody>
          <a:bodyPr wrap="none" anchor="ctr">
            <a:spAutoFit/>
          </a:bodyPr>
          <a:p>
            <a:pPr algn="just">
              <a:lnSpc>
                <a:spcPct val="100000"/>
              </a:lnSpc>
              <a:buClr>
                <a:srgbClr val="000000"/>
              </a:buClr>
              <a:buFont typeface="Symbol" charset="2"/>
              <a:buChar char=""/>
            </a:pPr>
            <a:r>
              <a:rPr b="1" lang="en-US" sz="2000" spc="-1" strike="noStrike">
                <a:solidFill>
                  <a:srgbClr val="000000"/>
                </a:solidFill>
                <a:latin typeface="Times New Roman"/>
                <a:ea typeface="Calibri"/>
              </a:rPr>
              <a:t>Complete test data </a:t>
            </a:r>
            <a:r>
              <a:rPr b="1" lang="en-US" sz="2000" spc="-1" strike="noStrike">
                <a:solidFill>
                  <a:srgbClr val="000000"/>
                </a:solidFill>
                <a:latin typeface="Calibri"/>
                <a:ea typeface="Calibri"/>
              </a:rPr>
              <a:t>–</a:t>
            </a:r>
            <a:r>
              <a:rPr b="1" lang="en-US" sz="2000" spc="-1" strike="noStrike">
                <a:solidFill>
                  <a:srgbClr val="000000"/>
                </a:solidFill>
                <a:latin typeface="Times New Roman"/>
                <a:ea typeface="Calibri"/>
              </a:rPr>
              <a:t> testing: identification</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0"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System Analysis</a:t>
            </a:r>
            <a:endParaRPr b="0" lang="en-IN" sz="4000" spc="-1" strike="noStrike">
              <a:latin typeface="Arial"/>
            </a:endParaRPr>
          </a:p>
        </p:txBody>
      </p:sp>
      <p:sp>
        <p:nvSpPr>
          <p:cNvPr id="211" name="CustomShape 2"/>
          <p:cNvSpPr/>
          <p:nvPr/>
        </p:nvSpPr>
        <p:spPr>
          <a:xfrm>
            <a:off x="1600200" y="1447920"/>
            <a:ext cx="7314840" cy="5105160"/>
          </a:xfrm>
          <a:prstGeom prst="rect">
            <a:avLst/>
          </a:prstGeom>
          <a:noFill/>
          <a:ln>
            <a:noFill/>
          </a:ln>
        </p:spPr>
        <p:style>
          <a:lnRef idx="0"/>
          <a:fillRef idx="0"/>
          <a:effectRef idx="0"/>
          <a:fontRef idx="minor"/>
        </p:style>
        <p:txBody>
          <a:bodyPr lIns="90000" rIns="90000" tIns="45000" bIns="45000">
            <a:noAutofit/>
          </a:bodyPr>
          <a:p>
            <a:pPr marL="343080" indent="-342720" algn="just">
              <a:lnSpc>
                <a:spcPct val="100000"/>
              </a:lnSpc>
              <a:spcBef>
                <a:spcPts val="479"/>
              </a:spcBef>
              <a:tabLst>
                <a:tab algn="l" pos="0"/>
              </a:tabLst>
            </a:pPr>
            <a:r>
              <a:rPr b="1" lang="en-US" sz="2400" spc="-1" strike="noStrike">
                <a:solidFill>
                  <a:srgbClr val="000000"/>
                </a:solidFill>
                <a:latin typeface="Arial"/>
              </a:rPr>
              <a:t>Data Dictionary:</a:t>
            </a:r>
            <a:endParaRPr b="0" lang="en-IN" sz="2400" spc="-1" strike="noStrike">
              <a:latin typeface="Arial"/>
            </a:endParaRPr>
          </a:p>
          <a:p>
            <a:pPr marL="343080" indent="-342720" algn="just">
              <a:lnSpc>
                <a:spcPct val="100000"/>
              </a:lnSpc>
              <a:spcBef>
                <a:spcPts val="479"/>
              </a:spcBef>
              <a:tabLst>
                <a:tab algn="l" pos="0"/>
              </a:tabLst>
            </a:pPr>
            <a:r>
              <a:rPr b="1" lang="en-US" sz="2400" spc="-1" strike="noStrike">
                <a:solidFill>
                  <a:srgbClr val="000000"/>
                </a:solidFill>
                <a:latin typeface="Arial Narrow"/>
              </a:rPr>
              <a:t>	</a:t>
            </a:r>
            <a:r>
              <a:rPr b="1" i="1" lang="en-US" sz="1800" spc="-1" strike="noStrike">
                <a:solidFill>
                  <a:srgbClr val="000000"/>
                </a:solidFill>
                <a:latin typeface="Arial"/>
              </a:rPr>
              <a:t> </a:t>
            </a:r>
            <a:r>
              <a:rPr b="1" i="1" lang="en-US" sz="1800" spc="-1" strike="noStrike">
                <a:solidFill>
                  <a:srgbClr val="000000"/>
                </a:solidFill>
                <a:latin typeface="Arial"/>
              </a:rPr>
              <a:t>1. VoxForge:</a:t>
            </a:r>
            <a:endParaRPr b="0" lang="en-IN" sz="1800" spc="-1" strike="noStrike">
              <a:latin typeface="Arial"/>
            </a:endParaRPr>
          </a:p>
          <a:p>
            <a:pPr marL="343080" indent="-342720" algn="just">
              <a:lnSpc>
                <a:spcPct val="100000"/>
              </a:lnSpc>
              <a:spcAft>
                <a:spcPts val="751"/>
              </a:spcAft>
              <a:buClr>
                <a:srgbClr val="000000"/>
              </a:buClr>
              <a:buFont typeface="Wingdings" charset="2"/>
              <a:buChar char=""/>
              <a:tabLst>
                <a:tab algn="l" pos="0"/>
              </a:tabLst>
            </a:pPr>
            <a:r>
              <a:rPr b="1" i="1" lang="en-US" sz="1600" spc="-1" strike="noStrike">
                <a:solidFill>
                  <a:srgbClr val="000000"/>
                </a:solidFill>
                <a:latin typeface="Arial"/>
              </a:rPr>
              <a:t>	</a:t>
            </a:r>
            <a:r>
              <a:rPr b="1" i="1" lang="en-US" sz="1600" spc="-1" strike="noStrike">
                <a:solidFill>
                  <a:srgbClr val="000000"/>
                </a:solidFill>
                <a:latin typeface="Arial"/>
              </a:rPr>
              <a:t>-&gt; </a:t>
            </a:r>
            <a:r>
              <a:rPr b="1" lang="en-US" sz="1800" spc="-1" strike="noStrike">
                <a:solidFill>
                  <a:srgbClr val="000000"/>
                </a:solidFill>
                <a:latin typeface="Times New Roman"/>
                <a:ea typeface="Calibri"/>
              </a:rPr>
              <a:t>34 speakers</a:t>
            </a:r>
            <a:r>
              <a:rPr b="0" lang="en-US" sz="1800" spc="-1" strike="noStrike">
                <a:solidFill>
                  <a:srgbClr val="000000"/>
                </a:solidFill>
                <a:latin typeface="Times New Roman"/>
                <a:ea typeface="Calibri"/>
              </a:rPr>
              <a:t> each accompanied 5 voice samples for training data. And 5 voice samples for testing data. So, total of </a:t>
            </a:r>
            <a:r>
              <a:rPr b="1" lang="en-US" sz="1800" spc="-1" strike="noStrike">
                <a:solidFill>
                  <a:srgbClr val="000000"/>
                </a:solidFill>
                <a:latin typeface="Times New Roman"/>
                <a:ea typeface="Calibri"/>
              </a:rPr>
              <a:t>340 cleaned and pre-processed</a:t>
            </a:r>
            <a:r>
              <a:rPr b="0" lang="en-US" sz="1800" spc="-1" strike="noStrike">
                <a:solidFill>
                  <a:srgbClr val="000000"/>
                </a:solidFill>
                <a:latin typeface="Times New Roman"/>
                <a:ea typeface="Calibri"/>
              </a:rPr>
              <a:t> voice sample Data. Each voice sample was around </a:t>
            </a:r>
            <a:r>
              <a:rPr b="1" lang="en-US" sz="1800" spc="-1" strike="noStrike">
                <a:solidFill>
                  <a:srgbClr val="000000"/>
                </a:solidFill>
                <a:latin typeface="Times New Roman"/>
                <a:ea typeface="Calibri"/>
              </a:rPr>
              <a:t>4 sec.</a:t>
            </a:r>
            <a:r>
              <a:rPr b="0" lang="en-US" sz="1800" spc="-1" strike="noStrike">
                <a:solidFill>
                  <a:srgbClr val="000000"/>
                </a:solidFill>
                <a:latin typeface="Times New Roman"/>
                <a:ea typeface="Calibri"/>
              </a:rPr>
              <a:t> in length. So default value of </a:t>
            </a:r>
            <a:r>
              <a:rPr b="1" lang="en-US" sz="1800" spc="-1" strike="noStrike">
                <a:solidFill>
                  <a:srgbClr val="000000"/>
                </a:solidFill>
                <a:latin typeface="Times New Roman"/>
                <a:ea typeface="Calibri"/>
              </a:rPr>
              <a:t>nfft = 512</a:t>
            </a:r>
            <a:r>
              <a:rPr b="0" lang="en-US" sz="1800" spc="-1" strike="noStrike">
                <a:solidFill>
                  <a:srgbClr val="000000"/>
                </a:solidFill>
                <a:latin typeface="Times New Roman"/>
                <a:ea typeface="Calibri"/>
              </a:rPr>
              <a:t> in </a:t>
            </a:r>
            <a:r>
              <a:rPr b="1" lang="en-US" sz="1800" spc="-1" strike="noStrike">
                <a:solidFill>
                  <a:srgbClr val="000000"/>
                </a:solidFill>
                <a:latin typeface="Times New Roman"/>
                <a:ea typeface="Calibri"/>
              </a:rPr>
              <a:t>mfcc() </a:t>
            </a:r>
            <a:r>
              <a:rPr b="0" lang="en-US" sz="1800" spc="-1" strike="noStrike">
                <a:solidFill>
                  <a:srgbClr val="000000"/>
                </a:solidFill>
                <a:latin typeface="Times New Roman"/>
                <a:ea typeface="Calibri"/>
              </a:rPr>
              <a:t>just worked fine.</a:t>
            </a:r>
            <a:endParaRPr b="0" lang="en-IN" sz="1800" spc="-1" strike="noStrike">
              <a:latin typeface="Arial"/>
            </a:endParaRPr>
          </a:p>
          <a:p>
            <a:pPr marL="343080" indent="-342720" algn="just">
              <a:lnSpc>
                <a:spcPct val="100000"/>
              </a:lnSpc>
              <a:spcAft>
                <a:spcPts val="751"/>
              </a:spcAft>
              <a:tabLst>
                <a:tab algn="l" pos="0"/>
              </a:tabLst>
            </a:pPr>
            <a:endParaRPr b="0" lang="en-IN" sz="1800" spc="-1" strike="noStrike">
              <a:latin typeface="Arial"/>
            </a:endParaRPr>
          </a:p>
          <a:p>
            <a:pPr marL="343080" indent="-342720" algn="just">
              <a:lnSpc>
                <a:spcPct val="100000"/>
              </a:lnSpc>
              <a:spcAft>
                <a:spcPts val="751"/>
              </a:spcAft>
              <a:tabLst>
                <a:tab algn="l" pos="0"/>
              </a:tabLst>
            </a:pPr>
            <a:r>
              <a:rPr b="0" lang="en-US" sz="1800" spc="-1" strike="noStrike">
                <a:solidFill>
                  <a:srgbClr val="000000"/>
                </a:solidFill>
                <a:latin typeface="Times New Roman"/>
                <a:ea typeface="Calibri"/>
              </a:rPr>
              <a:t>	</a:t>
            </a:r>
            <a:r>
              <a:rPr b="1" i="1" lang="en-US" sz="1800" spc="-1" strike="noStrike">
                <a:solidFill>
                  <a:srgbClr val="000000"/>
                </a:solidFill>
                <a:latin typeface="Arial"/>
                <a:ea typeface="Calibri"/>
              </a:rPr>
              <a:t> </a:t>
            </a:r>
            <a:r>
              <a:rPr b="1" i="1" lang="en-US" sz="1800" spc="-1" strike="noStrike">
                <a:solidFill>
                  <a:srgbClr val="000000"/>
                </a:solidFill>
                <a:latin typeface="Arial"/>
                <a:ea typeface="Calibri"/>
              </a:rPr>
              <a:t>2. Self-Made Dataset:</a:t>
            </a:r>
            <a:endParaRPr b="0" lang="en-IN" sz="1800" spc="-1" strike="noStrike">
              <a:latin typeface="Arial"/>
            </a:endParaRPr>
          </a:p>
          <a:p>
            <a:pPr marL="343080" indent="-342720" algn="just">
              <a:lnSpc>
                <a:spcPct val="100000"/>
              </a:lnSpc>
              <a:spcAft>
                <a:spcPts val="751"/>
              </a:spcAft>
              <a:buClr>
                <a:srgbClr val="000000"/>
              </a:buClr>
              <a:buFont typeface="Wingdings" charset="2"/>
              <a:buChar char=""/>
              <a:tabLst>
                <a:tab algn="l" pos="0"/>
              </a:tabLst>
            </a:pPr>
            <a:r>
              <a:rPr b="1" i="1" lang="en-US" sz="1800" spc="-1" strike="noStrike">
                <a:solidFill>
                  <a:srgbClr val="000000"/>
                </a:solidFill>
                <a:latin typeface="Arial"/>
                <a:ea typeface="Calibri"/>
              </a:rPr>
              <a:t>	</a:t>
            </a:r>
            <a:r>
              <a:rPr b="1" i="1" lang="en-US" sz="1800" spc="-1" strike="noStrike">
                <a:solidFill>
                  <a:srgbClr val="000000"/>
                </a:solidFill>
                <a:latin typeface="Arial"/>
                <a:ea typeface="Calibri"/>
              </a:rPr>
              <a:t>	</a:t>
            </a:r>
            <a:r>
              <a:rPr b="1" i="1" lang="en-US" sz="1800" spc="-1" strike="noStrike">
                <a:solidFill>
                  <a:srgbClr val="000000"/>
                </a:solidFill>
                <a:latin typeface="Arial"/>
                <a:ea typeface="Calibri"/>
              </a:rPr>
              <a:t>-&gt;</a:t>
            </a:r>
            <a:r>
              <a:rPr b="1" lang="en-US" sz="1800" spc="-1" strike="noStrike">
                <a:solidFill>
                  <a:srgbClr val="000000"/>
                </a:solidFill>
                <a:latin typeface="Times New Roman"/>
                <a:ea typeface="Calibri"/>
              </a:rPr>
              <a:t> 17 speakers</a:t>
            </a:r>
            <a:r>
              <a:rPr b="0" lang="en-US" sz="1800" spc="-1" strike="noStrike">
                <a:solidFill>
                  <a:srgbClr val="000000"/>
                </a:solidFill>
                <a:latin typeface="Times New Roman"/>
                <a:ea typeface="Calibri"/>
              </a:rPr>
              <a:t> each accompanied 15 voice samples for training data. And 5 voice samples for testing data. So, total of </a:t>
            </a:r>
            <a:r>
              <a:rPr b="1" lang="en-US" sz="1800" spc="-1" strike="noStrike">
                <a:solidFill>
                  <a:srgbClr val="000000"/>
                </a:solidFill>
                <a:latin typeface="Times New Roman"/>
                <a:ea typeface="Calibri"/>
              </a:rPr>
              <a:t>340 voice sample</a:t>
            </a:r>
            <a:r>
              <a:rPr b="0" lang="en-US" sz="1800" spc="-1" strike="noStrike">
                <a:solidFill>
                  <a:srgbClr val="000000"/>
                </a:solidFill>
                <a:latin typeface="Times New Roman"/>
                <a:ea typeface="Calibri"/>
              </a:rPr>
              <a:t> Dataset. Each voice sample was around </a:t>
            </a:r>
            <a:r>
              <a:rPr b="1" lang="en-US" sz="1800" spc="-1" strike="noStrike">
                <a:solidFill>
                  <a:srgbClr val="000000"/>
                </a:solidFill>
                <a:latin typeface="Times New Roman"/>
                <a:ea typeface="Calibri"/>
              </a:rPr>
              <a:t>30 sec</a:t>
            </a:r>
            <a:r>
              <a:rPr b="0" lang="en-US" sz="1800" spc="-1" strike="noStrike">
                <a:solidFill>
                  <a:srgbClr val="000000"/>
                </a:solidFill>
                <a:latin typeface="Times New Roman"/>
                <a:ea typeface="Calibri"/>
              </a:rPr>
              <a:t>. to </a:t>
            </a:r>
            <a:r>
              <a:rPr b="1" lang="en-US" sz="1800" spc="-1" strike="noStrike">
                <a:solidFill>
                  <a:srgbClr val="000000"/>
                </a:solidFill>
                <a:latin typeface="Times New Roman"/>
                <a:ea typeface="Calibri"/>
              </a:rPr>
              <a:t>1 minute 40 sec</a:t>
            </a:r>
            <a:r>
              <a:rPr b="0" lang="en-US" sz="1800" spc="-1" strike="noStrike">
                <a:solidFill>
                  <a:srgbClr val="000000"/>
                </a:solidFill>
                <a:latin typeface="Times New Roman"/>
                <a:ea typeface="Calibri"/>
              </a:rPr>
              <a:t> in length. So, we had to </a:t>
            </a:r>
            <a:r>
              <a:rPr b="1" lang="en-US" sz="1800" spc="-1" strike="noStrike">
                <a:solidFill>
                  <a:srgbClr val="000000"/>
                </a:solidFill>
                <a:latin typeface="Times New Roman"/>
                <a:ea typeface="Calibri"/>
              </a:rPr>
              <a:t>tune parameters</a:t>
            </a:r>
            <a:r>
              <a:rPr b="0" lang="en-US" sz="1800" spc="-1" strike="noStrike">
                <a:solidFill>
                  <a:srgbClr val="000000"/>
                </a:solidFill>
                <a:latin typeface="Times New Roman"/>
                <a:ea typeface="Calibri"/>
              </a:rPr>
              <a:t> in </a:t>
            </a:r>
            <a:r>
              <a:rPr b="1" lang="en-US" sz="1800" spc="-1" strike="noStrike">
                <a:solidFill>
                  <a:srgbClr val="000000"/>
                </a:solidFill>
                <a:latin typeface="Times New Roman"/>
                <a:ea typeface="Calibri"/>
              </a:rPr>
              <a:t>mfcc()</a:t>
            </a:r>
            <a:r>
              <a:rPr b="0" lang="en-US" sz="1800" spc="-1" strike="noStrike">
                <a:solidFill>
                  <a:srgbClr val="000000"/>
                </a:solidFill>
                <a:latin typeface="Times New Roman"/>
                <a:ea typeface="Calibri"/>
              </a:rPr>
              <a:t>. We adjusted </a:t>
            </a:r>
            <a:r>
              <a:rPr b="1" lang="en-US" sz="1800" spc="-1" strike="noStrike">
                <a:solidFill>
                  <a:srgbClr val="000000"/>
                </a:solidFill>
                <a:latin typeface="Times New Roman"/>
                <a:ea typeface="Calibri"/>
              </a:rPr>
              <a:t>nfft</a:t>
            </a:r>
            <a:r>
              <a:rPr b="0" lang="en-US" sz="1800" spc="-1" strike="noStrike">
                <a:solidFill>
                  <a:srgbClr val="000000"/>
                </a:solidFill>
                <a:latin typeface="Times New Roman"/>
                <a:ea typeface="Calibri"/>
              </a:rPr>
              <a:t> values from </a:t>
            </a:r>
            <a:r>
              <a:rPr b="1" lang="en-US" sz="1800" spc="-1" strike="noStrike">
                <a:solidFill>
                  <a:srgbClr val="000000"/>
                </a:solidFill>
                <a:latin typeface="Times New Roman"/>
                <a:ea typeface="Calibri"/>
              </a:rPr>
              <a:t>512 to 2000 to 1800 to 1500</a:t>
            </a:r>
            <a:r>
              <a:rPr b="0" lang="en-US" sz="1800" spc="-1" strike="noStrike">
                <a:solidFill>
                  <a:srgbClr val="000000"/>
                </a:solidFill>
                <a:latin typeface="Times New Roman"/>
                <a:ea typeface="Calibri"/>
              </a:rPr>
              <a:t>, finally.</a:t>
            </a:r>
            <a:endParaRPr b="0" lang="en-IN" sz="1800" spc="-1" strike="noStrike">
              <a:latin typeface="Arial"/>
            </a:endParaRPr>
          </a:p>
          <a:p>
            <a:pPr marL="343080" indent="-342720" algn="just">
              <a:lnSpc>
                <a:spcPct val="100000"/>
              </a:lnSpc>
              <a:spcAft>
                <a:spcPts val="751"/>
              </a:spcAft>
              <a:tabLst>
                <a:tab algn="l" pos="0"/>
              </a:tabLst>
            </a:pPr>
            <a:endParaRPr b="0" lang="en-IN" sz="1800" spc="-1" strike="noStrike">
              <a:latin typeface="Arial"/>
            </a:endParaRPr>
          </a:p>
          <a:p>
            <a:pPr marL="343080" indent="-342720" algn="just">
              <a:lnSpc>
                <a:spcPct val="100000"/>
              </a:lnSpc>
              <a:spcAft>
                <a:spcPts val="751"/>
              </a:spcAft>
              <a:tabLst>
                <a:tab algn="l" pos="0"/>
              </a:tabLst>
            </a:pPr>
            <a:endParaRPr b="0" lang="en-IN" sz="1800" spc="-1" strike="noStrike">
              <a:latin typeface="Arial"/>
            </a:endParaRPr>
          </a:p>
          <a:p>
            <a:pPr marL="343080" indent="-342720" algn="just">
              <a:lnSpc>
                <a:spcPct val="100000"/>
              </a:lnSpc>
              <a:spcBef>
                <a:spcPts val="320"/>
              </a:spcBef>
              <a:tabLst>
                <a:tab algn="l" pos="0"/>
              </a:tabLst>
            </a:pPr>
            <a:endParaRPr b="0" lang="en-IN" sz="1800" spc="-1" strike="noStrike">
              <a:latin typeface="Arial"/>
            </a:endParaRPr>
          </a:p>
          <a:p>
            <a:pPr marL="343080" indent="-342720" algn="just">
              <a:lnSpc>
                <a:spcPct val="100000"/>
              </a:lnSpc>
              <a:spcBef>
                <a:spcPts val="479"/>
              </a:spcBef>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4" name="CustomShape 1"/>
          <p:cNvSpPr/>
          <p:nvPr/>
        </p:nvSpPr>
        <p:spPr>
          <a:xfrm>
            <a:off x="2819520" y="380880"/>
            <a:ext cx="7659360" cy="912600"/>
          </a:xfrm>
          <a:prstGeom prst="rect">
            <a:avLst/>
          </a:prstGeom>
          <a:noFill/>
          <a:ln>
            <a:noFill/>
          </a:ln>
        </p:spPr>
        <p:style>
          <a:lnRef idx="0"/>
          <a:fillRef idx="0"/>
          <a:effectRef idx="0"/>
          <a:fontRef idx="minor"/>
        </p:style>
        <p:txBody>
          <a:bodyPr lIns="0" rIns="0" tIns="0" bIns="0">
            <a:noAutofit/>
          </a:bodyPr>
          <a:p>
            <a:pPr>
              <a:lnSpc>
                <a:spcPct val="95000"/>
              </a:lnSpc>
            </a:pPr>
            <a:r>
              <a:rPr b="1" lang="en-US" sz="4000" spc="-1" strike="noStrike">
                <a:solidFill>
                  <a:srgbClr val="333333"/>
                </a:solidFill>
                <a:latin typeface="Arial"/>
              </a:rPr>
              <a:t>Speaker Recognition</a:t>
            </a:r>
            <a:endParaRPr b="0" lang="en-IN" sz="4000" spc="-1" strike="noStrike">
              <a:latin typeface="Arial"/>
            </a:endParaRPr>
          </a:p>
        </p:txBody>
      </p:sp>
      <p:sp>
        <p:nvSpPr>
          <p:cNvPr id="135" name="CustomShape 2"/>
          <p:cNvSpPr/>
          <p:nvPr/>
        </p:nvSpPr>
        <p:spPr>
          <a:xfrm>
            <a:off x="1484280" y="1371600"/>
            <a:ext cx="7659360" cy="5486040"/>
          </a:xfrm>
          <a:prstGeom prst="rect">
            <a:avLst/>
          </a:prstGeom>
          <a:noFill/>
          <a:ln>
            <a:noFill/>
          </a:ln>
        </p:spPr>
        <p:style>
          <a:lnRef idx="0"/>
          <a:fillRef idx="0"/>
          <a:effectRef idx="0"/>
          <a:fontRef idx="minor"/>
        </p:style>
      </p:sp>
      <p:pic>
        <p:nvPicPr>
          <p:cNvPr id="136" name="Picture 5" descr="Image result for speaker identification"/>
          <p:cNvPicPr/>
          <p:nvPr/>
        </p:nvPicPr>
        <p:blipFill>
          <a:blip r:embed="rId2"/>
          <a:stretch/>
        </p:blipFill>
        <p:spPr>
          <a:xfrm>
            <a:off x="1657440" y="1523880"/>
            <a:ext cx="7486200" cy="4138200"/>
          </a:xfrm>
          <a:prstGeom prst="rect">
            <a:avLst/>
          </a:prstGeom>
          <a:ln w="936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2"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State Transition Diagram</a:t>
            </a:r>
            <a:endParaRPr b="0" lang="en-IN" sz="4000" spc="-1" strike="noStrike">
              <a:latin typeface="Arial"/>
            </a:endParaRPr>
          </a:p>
        </p:txBody>
      </p:sp>
      <p:sp>
        <p:nvSpPr>
          <p:cNvPr id="213" name="CustomShape 2"/>
          <p:cNvSpPr/>
          <p:nvPr/>
        </p:nvSpPr>
        <p:spPr>
          <a:xfrm>
            <a:off x="1752480" y="2438280"/>
            <a:ext cx="7170480" cy="2674440"/>
          </a:xfrm>
          <a:prstGeom prst="rect">
            <a:avLst/>
          </a:prstGeom>
          <a:noFill/>
          <a:ln>
            <a:noFill/>
          </a:ln>
        </p:spPr>
        <p:style>
          <a:lnRef idx="0"/>
          <a:fillRef idx="0"/>
          <a:effectRef idx="0"/>
          <a:fontRef idx="minor"/>
        </p:style>
      </p:sp>
      <p:pic>
        <p:nvPicPr>
          <p:cNvPr id="214" name="Picture 2" descr="C:\Users\FORREST_GUMP\Pictures\Screenshots\Screenshot (341).png"/>
          <p:cNvPicPr/>
          <p:nvPr/>
        </p:nvPicPr>
        <p:blipFill>
          <a:blip r:embed="rId2"/>
          <a:stretch/>
        </p:blipFill>
        <p:spPr>
          <a:xfrm>
            <a:off x="2362320" y="1905120"/>
            <a:ext cx="6706800" cy="41144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5"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Result:</a:t>
            </a:r>
            <a:endParaRPr b="0" lang="en-IN" sz="4000" spc="-1" strike="noStrike">
              <a:latin typeface="Arial"/>
            </a:endParaRPr>
          </a:p>
        </p:txBody>
      </p:sp>
      <p:sp>
        <p:nvSpPr>
          <p:cNvPr id="216" name="CustomShape 2"/>
          <p:cNvSpPr/>
          <p:nvPr/>
        </p:nvSpPr>
        <p:spPr>
          <a:xfrm>
            <a:off x="1752480" y="2438280"/>
            <a:ext cx="7170480" cy="2674440"/>
          </a:xfrm>
          <a:prstGeom prst="rect">
            <a:avLst/>
          </a:prstGeom>
          <a:noFill/>
          <a:ln>
            <a:noFill/>
          </a:ln>
        </p:spPr>
        <p:style>
          <a:lnRef idx="0"/>
          <a:fillRef idx="0"/>
          <a:effectRef idx="0"/>
          <a:fontRef idx="minor"/>
        </p:style>
      </p:sp>
      <p:sp>
        <p:nvSpPr>
          <p:cNvPr id="217" name="CustomShape 3"/>
          <p:cNvSpPr/>
          <p:nvPr/>
        </p:nvSpPr>
        <p:spPr>
          <a:xfrm>
            <a:off x="1905120" y="1993680"/>
            <a:ext cx="6857640" cy="2651760"/>
          </a:xfrm>
          <a:prstGeom prst="rect">
            <a:avLst/>
          </a:prstGeom>
          <a:noFill/>
          <a:ln w="9360">
            <a:noFill/>
          </a:ln>
        </p:spPr>
        <p:style>
          <a:lnRef idx="0"/>
          <a:fillRef idx="0"/>
          <a:effectRef idx="0"/>
          <a:fontRef idx="minor"/>
        </p:style>
        <p:txBody>
          <a:bodyPr anchor="ctr">
            <a:spAutoFit/>
          </a:bodyPr>
          <a:p>
            <a:pPr algn="just">
              <a:lnSpc>
                <a:spcPct val="100000"/>
              </a:lnSpc>
              <a:tabLst>
                <a:tab algn="l" pos="0"/>
              </a:tabLst>
            </a:pPr>
            <a:r>
              <a:rPr b="0" lang="en-US" sz="2800" spc="-1" strike="noStrike">
                <a:solidFill>
                  <a:srgbClr val="000000"/>
                </a:solidFill>
                <a:latin typeface="Times New Roman"/>
                <a:ea typeface="Calibri"/>
              </a:rPr>
              <a:t>&gt; speaker identification was successfully conducted with an outstanding result on both of those datasets. The accuracy was </a:t>
            </a:r>
            <a:r>
              <a:rPr b="1" lang="en-US" sz="2800" spc="-1" strike="noStrike">
                <a:solidFill>
                  <a:srgbClr val="000000"/>
                </a:solidFill>
                <a:latin typeface="Times New Roman"/>
                <a:ea typeface="Calibri"/>
              </a:rPr>
              <a:t>100%</a:t>
            </a:r>
            <a:r>
              <a:rPr b="0" lang="en-US" sz="2800" spc="-1" strike="noStrike">
                <a:solidFill>
                  <a:srgbClr val="000000"/>
                </a:solidFill>
                <a:latin typeface="Times New Roman"/>
                <a:ea typeface="Calibri"/>
              </a:rPr>
              <a:t> in case of </a:t>
            </a:r>
            <a:r>
              <a:rPr b="1" lang="en-US" sz="2800" spc="-1" strike="noStrike">
                <a:solidFill>
                  <a:srgbClr val="000000"/>
                </a:solidFill>
                <a:latin typeface="Times New Roman"/>
                <a:ea typeface="Calibri"/>
              </a:rPr>
              <a:t>VoxForge Dataset</a:t>
            </a:r>
            <a:r>
              <a:rPr b="0" lang="en-US" sz="2800" spc="-1" strike="noStrike">
                <a:solidFill>
                  <a:srgbClr val="000000"/>
                </a:solidFill>
                <a:latin typeface="Times New Roman"/>
                <a:ea typeface="Calibri"/>
              </a:rPr>
              <a:t>; and </a:t>
            </a:r>
            <a:r>
              <a:rPr b="1" lang="en-US" sz="2800" spc="-1" strike="noStrike">
                <a:solidFill>
                  <a:srgbClr val="000000"/>
                </a:solidFill>
                <a:latin typeface="Times New Roman"/>
                <a:ea typeface="Calibri"/>
              </a:rPr>
              <a:t>95.29</a:t>
            </a:r>
            <a:r>
              <a:rPr b="0" lang="en-US" sz="2800" spc="-1" strike="noStrike">
                <a:solidFill>
                  <a:srgbClr val="000000"/>
                </a:solidFill>
                <a:latin typeface="Times New Roman"/>
                <a:ea typeface="Calibri"/>
              </a:rPr>
              <a:t> % in case of </a:t>
            </a:r>
            <a:r>
              <a:rPr b="1" lang="en-US" sz="2800" spc="-1" strike="noStrike">
                <a:solidFill>
                  <a:srgbClr val="000000"/>
                </a:solidFill>
                <a:latin typeface="Times New Roman"/>
                <a:ea typeface="Calibri"/>
              </a:rPr>
              <a:t>self made Dataset</a:t>
            </a:r>
            <a:r>
              <a:rPr b="0" lang="en-US" sz="2800" spc="-1" strike="noStrike">
                <a:solidFill>
                  <a:srgbClr val="000000"/>
                </a:solidFill>
                <a:latin typeface="Times New Roman"/>
                <a:ea typeface="Calibri"/>
              </a:rPr>
              <a:t>. Thus, MFCC- GMM model gives satisfactory results.</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8"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Result:</a:t>
            </a:r>
            <a:endParaRPr b="0" lang="en-IN" sz="4000" spc="-1" strike="noStrike">
              <a:latin typeface="Arial"/>
            </a:endParaRPr>
          </a:p>
        </p:txBody>
      </p:sp>
      <p:sp>
        <p:nvSpPr>
          <p:cNvPr id="219" name="CustomShape 2"/>
          <p:cNvSpPr/>
          <p:nvPr/>
        </p:nvSpPr>
        <p:spPr>
          <a:xfrm>
            <a:off x="1752480" y="2438280"/>
            <a:ext cx="7170480" cy="2674440"/>
          </a:xfrm>
          <a:prstGeom prst="rect">
            <a:avLst/>
          </a:prstGeom>
          <a:noFill/>
          <a:ln>
            <a:noFill/>
          </a:ln>
        </p:spPr>
        <p:style>
          <a:lnRef idx="0"/>
          <a:fillRef idx="0"/>
          <a:effectRef idx="0"/>
          <a:fontRef idx="minor"/>
        </p:style>
      </p:sp>
      <p:pic>
        <p:nvPicPr>
          <p:cNvPr id="220" name="Picture 4" descr="D:\project\self_code_py2\Screenshots\7-Accuracy.png"/>
          <p:cNvPicPr/>
          <p:nvPr/>
        </p:nvPicPr>
        <p:blipFill>
          <a:blip r:embed="rId2"/>
          <a:stretch/>
        </p:blipFill>
        <p:spPr>
          <a:xfrm>
            <a:off x="1752480" y="1400040"/>
            <a:ext cx="7143480" cy="5304960"/>
          </a:xfrm>
          <a:prstGeom prst="rect">
            <a:avLst/>
          </a:prstGeom>
          <a:ln w="936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Future Scope:</a:t>
            </a:r>
            <a:endParaRPr b="0" lang="en-IN" sz="4000" spc="-1" strike="noStrike">
              <a:latin typeface="Arial"/>
            </a:endParaRPr>
          </a:p>
        </p:txBody>
      </p:sp>
      <p:sp>
        <p:nvSpPr>
          <p:cNvPr id="222" name="CustomShape 2"/>
          <p:cNvSpPr/>
          <p:nvPr/>
        </p:nvSpPr>
        <p:spPr>
          <a:xfrm>
            <a:off x="1752480" y="2438280"/>
            <a:ext cx="7170480" cy="2674440"/>
          </a:xfrm>
          <a:prstGeom prst="rect">
            <a:avLst/>
          </a:prstGeom>
          <a:noFill/>
          <a:ln>
            <a:noFill/>
          </a:ln>
        </p:spPr>
        <p:style>
          <a:lnRef idx="0"/>
          <a:fillRef idx="0"/>
          <a:effectRef idx="0"/>
          <a:fontRef idx="minor"/>
        </p:style>
      </p:sp>
      <p:sp>
        <p:nvSpPr>
          <p:cNvPr id="223" name="CustomShape 3"/>
          <p:cNvSpPr/>
          <p:nvPr/>
        </p:nvSpPr>
        <p:spPr>
          <a:xfrm>
            <a:off x="1828800" y="1623240"/>
            <a:ext cx="7086240" cy="4939200"/>
          </a:xfrm>
          <a:prstGeom prst="rect">
            <a:avLst/>
          </a:prstGeom>
          <a:noFill/>
          <a:ln w="9360">
            <a:noFill/>
          </a:ln>
        </p:spPr>
        <p:style>
          <a:lnRef idx="0"/>
          <a:fillRef idx="0"/>
          <a:effectRef idx="0"/>
          <a:fontRef idx="minor"/>
        </p:style>
        <p:txBody>
          <a:bodyPr anchor="ctr">
            <a:spAutoFit/>
          </a:bodyPr>
          <a:p>
            <a:pPr indent="-216000" algn="just">
              <a:lnSpc>
                <a:spcPct val="100000"/>
              </a:lnSpc>
              <a:spcBef>
                <a:spcPts val="601"/>
              </a:spcBef>
              <a:spcAft>
                <a:spcPts val="601"/>
              </a:spcAft>
              <a:buClr>
                <a:srgbClr val="000000"/>
              </a:buClr>
              <a:buFont typeface="Arial"/>
              <a:buChar char="•"/>
            </a:pPr>
            <a:r>
              <a:rPr b="0" lang="en-US" sz="1800" spc="-1" strike="noStrike">
                <a:solidFill>
                  <a:srgbClr val="000000"/>
                </a:solidFill>
                <a:latin typeface="Times New Roman"/>
                <a:ea typeface="Calibri"/>
              </a:rPr>
              <a:t> </a:t>
            </a:r>
            <a:r>
              <a:rPr b="0" lang="en-US" sz="1800" spc="-1" strike="noStrike">
                <a:solidFill>
                  <a:srgbClr val="000000"/>
                </a:solidFill>
                <a:latin typeface="Times New Roman"/>
                <a:ea typeface="Calibri"/>
              </a:rPr>
              <a:t>My project can be further extended with a </a:t>
            </a:r>
            <a:r>
              <a:rPr b="1" lang="en-US" sz="1800" spc="-1" strike="noStrike">
                <a:solidFill>
                  <a:srgbClr val="000000"/>
                </a:solidFill>
                <a:latin typeface="Times New Roman"/>
                <a:ea typeface="Calibri"/>
              </a:rPr>
              <a:t>GUI interface</a:t>
            </a:r>
            <a:r>
              <a:rPr b="0" lang="en-US" sz="1800" spc="-1" strike="noStrike">
                <a:solidFill>
                  <a:srgbClr val="000000"/>
                </a:solidFill>
                <a:latin typeface="Times New Roman"/>
                <a:ea typeface="Calibri"/>
              </a:rPr>
              <a:t> for ease in user experience. If we talk about its applicability, it has enormous future scope. The procedure followed and outputs from my project would be </a:t>
            </a:r>
            <a:r>
              <a:rPr b="1" lang="en-US" sz="1800" spc="-1" strike="noStrike">
                <a:solidFill>
                  <a:srgbClr val="000000"/>
                </a:solidFill>
                <a:latin typeface="Times New Roman"/>
                <a:ea typeface="Calibri"/>
              </a:rPr>
              <a:t>helpful for other researchers</a:t>
            </a:r>
            <a:r>
              <a:rPr b="0" lang="en-US" sz="1800" spc="-1" strike="noStrike">
                <a:solidFill>
                  <a:srgbClr val="000000"/>
                </a:solidFill>
                <a:latin typeface="Times New Roman"/>
                <a:ea typeface="Calibri"/>
              </a:rPr>
              <a:t>. They can find and suggest new methods to </a:t>
            </a:r>
            <a:r>
              <a:rPr b="1" lang="en-US" sz="1800" spc="-1" strike="noStrike">
                <a:solidFill>
                  <a:srgbClr val="000000"/>
                </a:solidFill>
                <a:latin typeface="Times New Roman"/>
                <a:ea typeface="Calibri"/>
              </a:rPr>
              <a:t>improve accuracy and consistency</a:t>
            </a:r>
            <a:r>
              <a:rPr b="0" lang="en-US" sz="1800" spc="-1" strike="noStrike">
                <a:solidFill>
                  <a:srgbClr val="000000"/>
                </a:solidFill>
                <a:latin typeface="Times New Roman"/>
                <a:ea typeface="Calibri"/>
              </a:rPr>
              <a:t> of the model.</a:t>
            </a:r>
            <a:endParaRPr b="0" lang="en-IN" sz="1800" spc="-1" strike="noStrike">
              <a:latin typeface="Arial"/>
            </a:endParaRPr>
          </a:p>
          <a:p>
            <a:pPr algn="just">
              <a:lnSpc>
                <a:spcPct val="100000"/>
              </a:lnSpc>
              <a:spcBef>
                <a:spcPts val="601"/>
              </a:spcBef>
              <a:spcAft>
                <a:spcPts val="601"/>
              </a:spcAft>
            </a:pPr>
            <a:endParaRPr b="0" lang="en-IN" sz="1800" spc="-1" strike="noStrike">
              <a:latin typeface="Arial"/>
            </a:endParaRPr>
          </a:p>
          <a:p>
            <a:pPr indent="-216000" algn="just">
              <a:lnSpc>
                <a:spcPct val="100000"/>
              </a:lnSpc>
              <a:spcBef>
                <a:spcPts val="601"/>
              </a:spcBef>
              <a:spcAft>
                <a:spcPts val="601"/>
              </a:spcAft>
              <a:buClr>
                <a:srgbClr val="000000"/>
              </a:buClr>
              <a:buFont typeface="Arial"/>
              <a:buChar char="•"/>
            </a:pPr>
            <a:r>
              <a:rPr b="0" lang="en-US" sz="1800" spc="-1" strike="noStrike">
                <a:solidFill>
                  <a:srgbClr val="000000"/>
                </a:solidFill>
                <a:latin typeface="Times New Roman"/>
                <a:ea typeface="Calibri"/>
              </a:rPr>
              <a:t> </a:t>
            </a:r>
            <a:r>
              <a:rPr b="0" lang="en-US" sz="1800" spc="-1" strike="noStrike">
                <a:solidFill>
                  <a:srgbClr val="000000"/>
                </a:solidFill>
                <a:latin typeface="Times New Roman"/>
                <a:ea typeface="Calibri"/>
              </a:rPr>
              <a:t>This particular project can be used as a </a:t>
            </a:r>
            <a:r>
              <a:rPr b="1" lang="en-US" sz="1800" spc="-1" strike="noStrike">
                <a:solidFill>
                  <a:srgbClr val="000000"/>
                </a:solidFill>
                <a:latin typeface="Times New Roman"/>
                <a:ea typeface="Calibri"/>
              </a:rPr>
              <a:t>voice biometric system</a:t>
            </a:r>
            <a:r>
              <a:rPr b="0" lang="en-US" sz="1800" spc="-1" strike="noStrike">
                <a:solidFill>
                  <a:srgbClr val="000000"/>
                </a:solidFill>
                <a:latin typeface="Times New Roman"/>
                <a:ea typeface="Calibri"/>
              </a:rPr>
              <a:t> to identify and catch criminals. I have a vision of extending this project further by adding Speech Recognition into this project. </a:t>
            </a:r>
            <a:r>
              <a:rPr b="1" lang="en-US" sz="1800" spc="-1" strike="noStrike">
                <a:solidFill>
                  <a:srgbClr val="000000"/>
                </a:solidFill>
                <a:latin typeface="Times New Roman"/>
                <a:ea typeface="Calibri"/>
              </a:rPr>
              <a:t>Speech Recognition + Speaker Recognition</a:t>
            </a:r>
            <a:r>
              <a:rPr b="0" lang="en-US" sz="1800" spc="-1" strike="noStrike">
                <a:solidFill>
                  <a:srgbClr val="000000"/>
                </a:solidFill>
                <a:latin typeface="Times New Roman"/>
                <a:ea typeface="Calibri"/>
              </a:rPr>
              <a:t> would serve perfect for my purpose. I would like to make an intelligent system that can start </a:t>
            </a:r>
            <a:r>
              <a:rPr b="1" lang="en-US" sz="1800" spc="-1" strike="noStrike">
                <a:solidFill>
                  <a:srgbClr val="000000"/>
                </a:solidFill>
                <a:latin typeface="Times New Roman"/>
                <a:ea typeface="Calibri"/>
              </a:rPr>
              <a:t>tapping phone calls</a:t>
            </a:r>
            <a:r>
              <a:rPr b="0" lang="en-US" sz="1800" spc="-1" strike="noStrike">
                <a:solidFill>
                  <a:srgbClr val="000000"/>
                </a:solidFill>
                <a:latin typeface="Times New Roman"/>
                <a:ea typeface="Calibri"/>
              </a:rPr>
              <a:t> when getting any </a:t>
            </a:r>
            <a:r>
              <a:rPr b="1" lang="en-US" sz="1800" spc="-1" strike="noStrike">
                <a:solidFill>
                  <a:srgbClr val="000000"/>
                </a:solidFill>
                <a:latin typeface="Times New Roman"/>
                <a:ea typeface="Calibri"/>
              </a:rPr>
              <a:t>vulnerable keywords</a:t>
            </a:r>
            <a:r>
              <a:rPr b="0" lang="en-US" sz="1800" spc="-1" strike="noStrike">
                <a:solidFill>
                  <a:srgbClr val="000000"/>
                </a:solidFill>
                <a:latin typeface="Times New Roman"/>
                <a:ea typeface="Calibri"/>
              </a:rPr>
              <a:t>, mostly used by terrorists; then the speaker recognition system would </a:t>
            </a:r>
            <a:r>
              <a:rPr b="1" lang="en-US" sz="1800" spc="-1" strike="noStrike">
                <a:solidFill>
                  <a:srgbClr val="000000"/>
                </a:solidFill>
                <a:latin typeface="Times New Roman"/>
                <a:ea typeface="Calibri"/>
              </a:rPr>
              <a:t>recognize that terrorist</a:t>
            </a:r>
            <a:r>
              <a:rPr b="0" lang="en-US" sz="1800" spc="-1" strike="noStrike">
                <a:solidFill>
                  <a:srgbClr val="000000"/>
                </a:solidFill>
                <a:latin typeface="Times New Roman"/>
                <a:ea typeface="Calibri"/>
              </a:rPr>
              <a:t> or other criminal. This would help a lot in reducing crime and terror attacks in our country.</a:t>
            </a:r>
            <a:endParaRPr b="0" lang="en-IN" sz="1800" spc="-1" strike="noStrike">
              <a:latin typeface="Arial"/>
            </a:endParaRPr>
          </a:p>
          <a:p>
            <a:pPr algn="just">
              <a:lnSpc>
                <a:spcPct val="100000"/>
              </a:lnSpc>
              <a:spcBef>
                <a:spcPts val="601"/>
              </a:spcBef>
              <a:spcAft>
                <a:spcPts val="601"/>
              </a:spcAf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4" name="CustomShape 1"/>
          <p:cNvSpPr/>
          <p:nvPr/>
        </p:nvSpPr>
        <p:spPr>
          <a:xfrm>
            <a:off x="2590920" y="380880"/>
            <a:ext cx="65527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Bibliography/References</a:t>
            </a:r>
            <a:endParaRPr b="0" lang="en-IN" sz="4000" spc="-1" strike="noStrike">
              <a:latin typeface="Arial"/>
            </a:endParaRPr>
          </a:p>
          <a:p>
            <a:pPr>
              <a:lnSpc>
                <a:spcPct val="100000"/>
              </a:lnSpc>
            </a:pPr>
            <a:endParaRPr b="0" lang="en-IN" sz="4000" spc="-1" strike="noStrike">
              <a:latin typeface="Arial"/>
            </a:endParaRPr>
          </a:p>
        </p:txBody>
      </p:sp>
      <p:sp>
        <p:nvSpPr>
          <p:cNvPr id="225" name="CustomShape 2"/>
          <p:cNvSpPr/>
          <p:nvPr/>
        </p:nvSpPr>
        <p:spPr>
          <a:xfrm>
            <a:off x="1752480" y="2438280"/>
            <a:ext cx="7170480" cy="2674440"/>
          </a:xfrm>
          <a:prstGeom prst="rect">
            <a:avLst/>
          </a:prstGeom>
          <a:noFill/>
          <a:ln>
            <a:noFill/>
          </a:ln>
        </p:spPr>
        <p:style>
          <a:lnRef idx="0"/>
          <a:fillRef idx="0"/>
          <a:effectRef idx="0"/>
          <a:fontRef idx="minor"/>
        </p:style>
      </p:sp>
      <p:sp>
        <p:nvSpPr>
          <p:cNvPr id="226" name="CustomShape 3"/>
          <p:cNvSpPr/>
          <p:nvPr/>
        </p:nvSpPr>
        <p:spPr>
          <a:xfrm>
            <a:off x="1905120" y="1767240"/>
            <a:ext cx="6857640" cy="4541760"/>
          </a:xfrm>
          <a:prstGeom prst="rect">
            <a:avLst/>
          </a:prstGeom>
          <a:noFill/>
          <a:ln w="9360">
            <a:noFill/>
          </a:ln>
        </p:spPr>
        <p:style>
          <a:lnRef idx="0"/>
          <a:fillRef idx="0"/>
          <a:effectRef idx="0"/>
          <a:fontRef idx="minor"/>
        </p:style>
        <p:txBody>
          <a:bodyPr anchor="ctr">
            <a:spAutoFit/>
          </a:bodyPr>
          <a:p>
            <a:pPr algn="just">
              <a:lnSpc>
                <a:spcPct val="100000"/>
              </a:lnSpc>
              <a:spcAft>
                <a:spcPts val="1950"/>
              </a:spcAft>
            </a:pPr>
            <a:r>
              <a:rPr b="1" lang="en-US" sz="1600" spc="-1" strike="noStrike">
                <a:solidFill>
                  <a:srgbClr val="000000"/>
                </a:solidFill>
                <a:latin typeface="Times New Roman"/>
                <a:ea typeface="Calibri"/>
              </a:rPr>
              <a:t>1. </a:t>
            </a:r>
            <a:r>
              <a:rPr b="0" lang="en-US" sz="1600" spc="9" strike="noStrike">
                <a:solidFill>
                  <a:srgbClr val="333333"/>
                </a:solidFill>
                <a:latin typeface="Georgia"/>
                <a:ea typeface="Times New Roman"/>
              </a:rPr>
              <a:t>Dalei Wu, Andrew Morris, Jacques Koreman; MLP Internal Representation as Discriminative Features for Improved Speaker Recognition, 2005.</a:t>
            </a:r>
            <a:endParaRPr b="0" lang="en-IN" sz="1600" spc="-1" strike="noStrike">
              <a:latin typeface="Arial"/>
            </a:endParaRPr>
          </a:p>
          <a:p>
            <a:pPr algn="just">
              <a:lnSpc>
                <a:spcPct val="100000"/>
              </a:lnSpc>
              <a:spcAft>
                <a:spcPts val="1950"/>
              </a:spcAft>
            </a:pPr>
            <a:r>
              <a:rPr b="1" lang="en-US" sz="1600" spc="-1" strike="noStrike">
                <a:solidFill>
                  <a:srgbClr val="000000"/>
                </a:solidFill>
                <a:latin typeface="Times New Roman"/>
                <a:ea typeface="Calibri"/>
              </a:rPr>
              <a:t>2. </a:t>
            </a:r>
            <a:r>
              <a:rPr b="0" lang="en-US" sz="1600" spc="9" strike="noStrike" u="sng">
                <a:solidFill>
                  <a:srgbClr val="009999"/>
                </a:solidFill>
                <a:uFillTx/>
                <a:latin typeface="Georgia"/>
                <a:ea typeface="Times New Roman"/>
                <a:hlinkClick r:id="rId2"/>
              </a:rPr>
              <a:t>Mitchell McLaren</a:t>
            </a:r>
            <a:r>
              <a:rPr b="0" lang="en-US" sz="1600" spc="9" strike="noStrike">
                <a:solidFill>
                  <a:srgbClr val="333333"/>
                </a:solidFill>
                <a:latin typeface="Georgia"/>
                <a:ea typeface="Times New Roman"/>
              </a:rPr>
              <a:t>; Advances in deep neural network approaches to speaker recognition, </a:t>
            </a:r>
            <a:r>
              <a:rPr b="1" lang="en-US" sz="1600" spc="9" strike="noStrike">
                <a:solidFill>
                  <a:srgbClr val="333333"/>
                </a:solidFill>
                <a:latin typeface="Georgia"/>
                <a:ea typeface="Times New Roman"/>
              </a:rPr>
              <a:t>ICASSP</a:t>
            </a:r>
            <a:r>
              <a:rPr b="0" lang="en-US" sz="1600" spc="9" strike="noStrike">
                <a:solidFill>
                  <a:srgbClr val="333333"/>
                </a:solidFill>
                <a:latin typeface="Georgia"/>
                <a:ea typeface="Times New Roman"/>
              </a:rPr>
              <a:t> – April, 2015.</a:t>
            </a:r>
            <a:endParaRPr b="0" lang="en-IN" sz="1600" spc="-1" strike="noStrike">
              <a:latin typeface="Arial"/>
            </a:endParaRPr>
          </a:p>
          <a:p>
            <a:pPr algn="just">
              <a:lnSpc>
                <a:spcPct val="100000"/>
              </a:lnSpc>
            </a:pPr>
            <a:r>
              <a:rPr b="1" lang="en-US" sz="1600" spc="-1" strike="noStrike">
                <a:solidFill>
                  <a:srgbClr val="000000"/>
                </a:solidFill>
                <a:latin typeface="Calibri"/>
                <a:ea typeface="Calibri"/>
              </a:rPr>
              <a:t>3.</a:t>
            </a:r>
            <a:r>
              <a:rPr b="0" lang="en-US" sz="1600" spc="-1" strike="noStrike">
                <a:solidFill>
                  <a:srgbClr val="000000"/>
                </a:solidFill>
                <a:latin typeface="Oswald"/>
                <a:ea typeface="Calibri"/>
              </a:rPr>
              <a:t> </a:t>
            </a:r>
            <a:r>
              <a:rPr b="0" lang="en-US" sz="1600" spc="9" strike="noStrike">
                <a:solidFill>
                  <a:srgbClr val="333333"/>
                </a:solidFill>
                <a:latin typeface="Georgia"/>
                <a:ea typeface="Times New Roman"/>
              </a:rPr>
              <a:t>Getting Started with Audio Data Analysis using Deep </a:t>
            </a:r>
            <a:r>
              <a:rPr b="0" lang="en-US" sz="1600" spc="9" strike="noStrike">
                <a:solidFill>
                  <a:srgbClr val="333333"/>
                </a:solidFill>
                <a:latin typeface="Georgia"/>
                <a:ea typeface="Calibri"/>
              </a:rPr>
              <a:t>Learning (with case study)</a:t>
            </a:r>
            <a:r>
              <a:rPr b="1" lang="en-US" sz="1600" spc="9" strike="noStrike">
                <a:solidFill>
                  <a:srgbClr val="333333"/>
                </a:solidFill>
                <a:latin typeface="Georgia"/>
                <a:ea typeface="Calibri"/>
              </a:rPr>
              <a:t> - AnalyticsVidhya.com</a:t>
            </a:r>
            <a:endParaRPr b="0" lang="en-IN" sz="1600" spc="-1" strike="noStrike">
              <a:latin typeface="Arial"/>
            </a:endParaRPr>
          </a:p>
          <a:p>
            <a:pPr algn="just">
              <a:lnSpc>
                <a:spcPct val="100000"/>
              </a:lnSpc>
              <a:spcBef>
                <a:spcPts val="601"/>
              </a:spcBef>
              <a:spcAft>
                <a:spcPts val="601"/>
              </a:spcAft>
            </a:pPr>
            <a:r>
              <a:rPr b="1" lang="en-US" sz="1600" spc="-1" strike="noStrike">
                <a:solidFill>
                  <a:srgbClr val="000000"/>
                </a:solidFill>
                <a:latin typeface="Calibri"/>
                <a:ea typeface="Calibri"/>
              </a:rPr>
              <a:t>4.</a:t>
            </a:r>
            <a:r>
              <a:rPr b="0" lang="en-US" sz="1600" spc="-1" strike="noStrike">
                <a:solidFill>
                  <a:srgbClr val="000000"/>
                </a:solidFill>
                <a:latin typeface="NimbusRomNo9L-Medi"/>
                <a:ea typeface="Times New Roman"/>
              </a:rPr>
              <a:t> </a:t>
            </a:r>
            <a:r>
              <a:rPr b="0" lang="en-US" sz="1600" spc="9" strike="noStrike">
                <a:solidFill>
                  <a:srgbClr val="333333"/>
                </a:solidFill>
                <a:latin typeface="Georgia"/>
                <a:ea typeface="Times New Roman"/>
              </a:rPr>
              <a:t>David Moffat, David Ronan, Joshua D. Reiss ;AN EVALUATION OF AUDIO FEATURE EXTRACTION TOOLBOXES; Nov 30 - Dec 3, 2015</a:t>
            </a:r>
            <a:endParaRPr b="0" lang="en-IN" sz="1600" spc="-1" strike="noStrike">
              <a:latin typeface="Arial"/>
            </a:endParaRPr>
          </a:p>
          <a:p>
            <a:pPr algn="just">
              <a:lnSpc>
                <a:spcPct val="100000"/>
              </a:lnSpc>
              <a:spcBef>
                <a:spcPts val="601"/>
              </a:spcBef>
              <a:spcAft>
                <a:spcPts val="601"/>
              </a:spcAft>
            </a:pPr>
            <a:r>
              <a:rPr b="1" lang="en-US" sz="1600" spc="-1" strike="noStrike">
                <a:solidFill>
                  <a:srgbClr val="000000"/>
                </a:solidFill>
                <a:latin typeface="Calibri"/>
                <a:ea typeface="Calibri"/>
              </a:rPr>
              <a:t>5.</a:t>
            </a:r>
            <a:r>
              <a:rPr b="0" lang="en-US" sz="1600" spc="-1" strike="noStrike">
                <a:solidFill>
                  <a:srgbClr val="000000"/>
                </a:solidFill>
                <a:latin typeface="Oswald"/>
                <a:ea typeface="Times New Roman"/>
              </a:rPr>
              <a:t> </a:t>
            </a:r>
            <a:r>
              <a:rPr b="0" lang="en-US" sz="1600" spc="9" strike="noStrike">
                <a:solidFill>
                  <a:srgbClr val="333333"/>
                </a:solidFill>
                <a:latin typeface="Georgia"/>
                <a:ea typeface="Times New Roman"/>
              </a:rPr>
              <a:t>B.Mathieu, S.Essid, T.Fillon, J.Prado, G.Richard; YAAFE, an Easy to Use and Efficient Audio Feature Extraction Software, proceedings of the 11th </a:t>
            </a:r>
            <a:r>
              <a:rPr b="1" lang="en-US" sz="1600" spc="9" strike="noStrike">
                <a:solidFill>
                  <a:srgbClr val="333333"/>
                </a:solidFill>
                <a:latin typeface="Georgia"/>
                <a:ea typeface="Times New Roman"/>
              </a:rPr>
              <a:t>ISMIR conference, Utrecht, </a:t>
            </a:r>
            <a:r>
              <a:rPr b="0" lang="en-US" sz="1600" spc="9" strike="noStrike">
                <a:solidFill>
                  <a:srgbClr val="333333"/>
                </a:solidFill>
                <a:latin typeface="Georgia"/>
                <a:ea typeface="Times New Roman"/>
              </a:rPr>
              <a:t>Netherlands, 2010.</a:t>
            </a:r>
            <a:endParaRPr b="0" lang="en-IN" sz="1600" spc="-1" strike="noStrike">
              <a:latin typeface="Arial"/>
            </a:endParaRPr>
          </a:p>
          <a:p>
            <a:pPr algn="just">
              <a:lnSpc>
                <a:spcPct val="100000"/>
              </a:lnSpc>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Picture 10" descr="83827093505fd33325e37437b81613a9.jpg"/>
          <p:cNvPicPr/>
          <p:nvPr/>
        </p:nvPicPr>
        <p:blipFill>
          <a:blip r:embed="rId1"/>
          <a:stretch/>
        </p:blipFill>
        <p:spPr>
          <a:xfrm>
            <a:off x="0" y="0"/>
            <a:ext cx="9143640" cy="6857640"/>
          </a:xfrm>
          <a:prstGeom prst="rect">
            <a:avLst/>
          </a:prstGeom>
          <a:ln>
            <a:noFill/>
          </a:ln>
          <a:effectLst>
            <a:outerShdw algn="ctr" blurRad="50800" dir="5400000" dist="50760" rotWithShape="0" sx="99000" sy="99000">
              <a:srgbClr val="000000">
                <a:alpha val="95000"/>
              </a:srgbClr>
            </a:outerShdw>
          </a:effectLst>
          <a:scene3d>
            <a:camera prst="orthographicFront"/>
            <a:lightRig dir="t" rig="threePt"/>
          </a:scene3d>
          <a:sp3d>
            <a:bevelT prst="divot" w="139700" h="139700"/>
          </a:sp3d>
        </p:spPr>
      </p:pic>
      <p:sp>
        <p:nvSpPr>
          <p:cNvPr id="228" name="CustomShape 1"/>
          <p:cNvSpPr/>
          <p:nvPr/>
        </p:nvSpPr>
        <p:spPr>
          <a:xfrm>
            <a:off x="1295280" y="2133720"/>
            <a:ext cx="5762160" cy="10047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i="1" lang="en-IN" sz="6000" spc="-1" strike="noStrike">
                <a:solidFill>
                  <a:srgbClr val="3c8c93"/>
                </a:solidFill>
                <a:latin typeface="Arial"/>
                <a:ea typeface="Microsoft YaHei"/>
              </a:rPr>
              <a:t>Thank You</a:t>
            </a:r>
            <a:endParaRPr b="0" lang="en-IN" sz="6000" spc="-1" strike="noStrike">
              <a:latin typeface="Arial"/>
            </a:endParaRPr>
          </a:p>
        </p:txBody>
      </p:sp>
      <p:sp>
        <p:nvSpPr>
          <p:cNvPr id="229" name="CustomShape 2"/>
          <p:cNvSpPr/>
          <p:nvPr/>
        </p:nvSpPr>
        <p:spPr>
          <a:xfrm>
            <a:off x="7361280" y="6102360"/>
            <a:ext cx="1263240" cy="366480"/>
          </a:xfrm>
          <a:prstGeom prst="rect">
            <a:avLst/>
          </a:prstGeom>
          <a:noFill/>
          <a:ln w="9360">
            <a:noFill/>
          </a:ln>
        </p:spPr>
        <p:style>
          <a:lnRef idx="0"/>
          <a:fillRef idx="0"/>
          <a:effectRef idx="0"/>
          <a:fontRef idx="minor"/>
        </p:style>
      </p:sp>
      <p:sp>
        <p:nvSpPr>
          <p:cNvPr id="230" name="CustomShape 3"/>
          <p:cNvSpPr/>
          <p:nvPr/>
        </p:nvSpPr>
        <p:spPr>
          <a:xfrm>
            <a:off x="6191280" y="6172200"/>
            <a:ext cx="1828440" cy="366480"/>
          </a:xfrm>
          <a:prstGeom prst="rect">
            <a:avLst/>
          </a:prstGeom>
          <a:noFill/>
          <a:ln w="9360">
            <a:noFill/>
          </a:ln>
        </p:spPr>
        <p:style>
          <a:lnRef idx="0"/>
          <a:fillRef idx="0"/>
          <a:effectRef idx="0"/>
          <a:fontRef idx="minor"/>
        </p:style>
      </p:sp>
      <p:pic>
        <p:nvPicPr>
          <p:cNvPr id="231" name="Picture 4" descr=""/>
          <p:cNvPicPr/>
          <p:nvPr/>
        </p:nvPicPr>
        <p:blipFill>
          <a:blip r:embed="rId2"/>
          <a:stretch/>
        </p:blipFill>
        <p:spPr>
          <a:xfrm>
            <a:off x="6019920" y="2376360"/>
            <a:ext cx="2895120" cy="4481280"/>
          </a:xfrm>
          <a:prstGeom prst="rect">
            <a:avLst/>
          </a:prstGeom>
          <a:ln w="9360">
            <a:noFill/>
          </a:ln>
        </p:spPr>
      </p:pic>
      <p:graphicFrame>
        <p:nvGraphicFramePr>
          <p:cNvPr id="1" name="Diagram1"/>
          <p:cNvGraphicFramePr/>
          <p:nvPr>
            <p:extLst>
              <p:ext uri="{D42A27DB-BD31-4B8C-83A1-F6EECF244321}">
                <p14:modId xmlns:p14="http://schemas.microsoft.com/office/powerpoint/2010/main" val="3024375585"/>
              </p:ext>
            </p:extLst>
          </p:nvPr>
        </p:nvGraphicFramePr>
        <p:xfrm>
          <a:off x="5791320" y="304920"/>
          <a:ext cx="3352320" cy="168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2"/>
          <p:cNvGraphicFramePr/>
          <p:nvPr>
            <p:extLst>
              <p:ext uri="{D42A27DB-BD31-4B8C-83A1-F6EECF244321}">
                <p14:modId xmlns:p14="http://schemas.microsoft.com/office/powerpoint/2010/main" val="1736944943"/>
              </p:ext>
            </p:extLst>
          </p:nvPr>
        </p:nvGraphicFramePr>
        <p:xfrm>
          <a:off x="228600" y="228600"/>
          <a:ext cx="3352320" cy="168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3"/>
          <p:cNvGraphicFramePr/>
          <p:nvPr>
            <p:extLst>
              <p:ext uri="{D42A27DB-BD31-4B8C-83A1-F6EECF244321}">
                <p14:modId xmlns:p14="http://schemas.microsoft.com/office/powerpoint/2010/main" val="2414160482"/>
              </p:ext>
            </p:extLst>
          </p:nvPr>
        </p:nvGraphicFramePr>
        <p:xfrm>
          <a:off x="3276720" y="304920"/>
          <a:ext cx="2971440" cy="160884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7" name="CustomShape 1"/>
          <p:cNvSpPr/>
          <p:nvPr/>
        </p:nvSpPr>
        <p:spPr>
          <a:xfrm>
            <a:off x="2743200" y="380880"/>
            <a:ext cx="563832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Speaker Verification</a:t>
            </a:r>
            <a:endParaRPr b="0" lang="en-IN" sz="4000" spc="-1" strike="noStrike">
              <a:latin typeface="Arial"/>
            </a:endParaRPr>
          </a:p>
        </p:txBody>
      </p:sp>
      <p:sp>
        <p:nvSpPr>
          <p:cNvPr id="138" name="CustomShape 2"/>
          <p:cNvSpPr/>
          <p:nvPr/>
        </p:nvSpPr>
        <p:spPr>
          <a:xfrm>
            <a:off x="1905120" y="1600200"/>
            <a:ext cx="7238520" cy="4535280"/>
          </a:xfrm>
          <a:prstGeom prst="rect">
            <a:avLst/>
          </a:prstGeom>
          <a:noFill/>
          <a:ln>
            <a:noFill/>
          </a:ln>
        </p:spPr>
        <p:style>
          <a:lnRef idx="0"/>
          <a:fillRef idx="0"/>
          <a:effectRef idx="0"/>
          <a:fontRef idx="minor"/>
        </p:style>
      </p:sp>
      <p:pic>
        <p:nvPicPr>
          <p:cNvPr id="139" name="Picture 3" descr="Image result for speaker recognition"/>
          <p:cNvPicPr/>
          <p:nvPr/>
        </p:nvPicPr>
        <p:blipFill>
          <a:blip r:embed="rId2"/>
          <a:stretch/>
        </p:blipFill>
        <p:spPr>
          <a:xfrm>
            <a:off x="1905120" y="1828800"/>
            <a:ext cx="6993000" cy="4220640"/>
          </a:xfrm>
          <a:prstGeom prst="rect">
            <a:avLst/>
          </a:prstGeom>
          <a:ln w="936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0" name="CustomShape 1"/>
          <p:cNvSpPr/>
          <p:nvPr/>
        </p:nvSpPr>
        <p:spPr>
          <a:xfrm>
            <a:off x="1752480" y="4114800"/>
            <a:ext cx="7391160" cy="2347560"/>
          </a:xfrm>
          <a:prstGeom prst="rect">
            <a:avLst/>
          </a:prstGeom>
          <a:noFill/>
          <a:ln w="9360">
            <a:noFill/>
          </a:ln>
        </p:spPr>
        <p:style>
          <a:lnRef idx="0"/>
          <a:fillRef idx="0"/>
          <a:effectRef idx="0"/>
          <a:fontRef idx="minor"/>
        </p:style>
      </p:sp>
      <p:sp>
        <p:nvSpPr>
          <p:cNvPr id="141" name="CustomShape 2"/>
          <p:cNvSpPr/>
          <p:nvPr/>
        </p:nvSpPr>
        <p:spPr>
          <a:xfrm>
            <a:off x="2666880" y="457200"/>
            <a:ext cx="7876800" cy="6854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Speaker Identification</a:t>
            </a:r>
            <a:br/>
            <a:endParaRPr b="0" lang="en-IN" sz="4000" spc="-1" strike="noStrike">
              <a:latin typeface="Arial"/>
            </a:endParaRPr>
          </a:p>
        </p:txBody>
      </p:sp>
      <p:pic>
        <p:nvPicPr>
          <p:cNvPr id="142" name="Picture 25" descr="Image result for speaker identification"/>
          <p:cNvPicPr/>
          <p:nvPr/>
        </p:nvPicPr>
        <p:blipFill>
          <a:blip r:embed="rId2"/>
          <a:stretch/>
        </p:blipFill>
        <p:spPr>
          <a:xfrm>
            <a:off x="1752480" y="1905120"/>
            <a:ext cx="7219440" cy="4185720"/>
          </a:xfrm>
          <a:prstGeom prst="rect">
            <a:avLst/>
          </a:prstGeom>
          <a:ln w="936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3" name="CustomShape 1"/>
          <p:cNvSpPr/>
          <p:nvPr/>
        </p:nvSpPr>
        <p:spPr>
          <a:xfrm>
            <a:off x="2819520" y="304920"/>
            <a:ext cx="4190760" cy="8377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Technology</a:t>
            </a:r>
            <a:endParaRPr b="0" lang="en-IN" sz="4000" spc="-1" strike="noStrike">
              <a:latin typeface="Arial"/>
            </a:endParaRPr>
          </a:p>
        </p:txBody>
      </p:sp>
      <p:sp>
        <p:nvSpPr>
          <p:cNvPr id="144" name="CustomShape 2"/>
          <p:cNvSpPr/>
          <p:nvPr/>
        </p:nvSpPr>
        <p:spPr>
          <a:xfrm>
            <a:off x="1981080" y="1447920"/>
            <a:ext cx="7009920" cy="5105160"/>
          </a:xfrm>
          <a:prstGeom prst="rect">
            <a:avLst/>
          </a:prstGeom>
          <a:noFill/>
          <a:ln>
            <a:noFill/>
          </a:ln>
        </p:spPr>
        <p:style>
          <a:lnRef idx="0"/>
          <a:fillRef idx="0"/>
          <a:effectRef idx="0"/>
          <a:fontRef idx="minor"/>
        </p:style>
        <p:txBody>
          <a:bodyPr lIns="90000" rIns="90000" tIns="45000" bIns="45000">
            <a:noAutofit/>
          </a:bodyPr>
          <a:p>
            <a:pPr marL="343080" indent="-342720">
              <a:lnSpc>
                <a:spcPct val="150000"/>
              </a:lnSpc>
              <a:spcBef>
                <a:spcPts val="400"/>
              </a:spcBef>
              <a:buClr>
                <a:srgbClr val="00b050"/>
              </a:buClr>
              <a:buFont typeface="Symbol" charset="2"/>
              <a:buChar char=""/>
            </a:pPr>
            <a:r>
              <a:rPr b="0" lang="en-US" sz="2000" spc="-1" strike="noStrike">
                <a:solidFill>
                  <a:srgbClr val="00b050"/>
                </a:solidFill>
                <a:latin typeface="Arial"/>
              </a:rPr>
              <a:t>Language: </a:t>
            </a:r>
            <a:r>
              <a:rPr b="0" lang="en-US" sz="2000" spc="-1" strike="noStrike">
                <a:solidFill>
                  <a:srgbClr val="000000"/>
                </a:solidFill>
                <a:latin typeface="Arial"/>
              </a:rPr>
              <a:t>python 3.8</a:t>
            </a:r>
            <a:endParaRPr b="0" lang="en-IN" sz="2000" spc="-1" strike="noStrike">
              <a:latin typeface="Arial"/>
            </a:endParaRPr>
          </a:p>
          <a:p>
            <a:pPr marL="343080" indent="-342720">
              <a:lnSpc>
                <a:spcPct val="150000"/>
              </a:lnSpc>
              <a:spcBef>
                <a:spcPts val="400"/>
              </a:spcBef>
              <a:buClr>
                <a:srgbClr val="00b050"/>
              </a:buClr>
              <a:buFont typeface="Symbol" charset="2"/>
              <a:buChar char=""/>
            </a:pPr>
            <a:r>
              <a:rPr b="0" lang="en-US" sz="2000" spc="-1" strike="noStrike">
                <a:solidFill>
                  <a:srgbClr val="00b050"/>
                </a:solidFill>
                <a:latin typeface="Arial"/>
              </a:rPr>
              <a:t>Library: </a:t>
            </a:r>
            <a:r>
              <a:rPr b="0" lang="en-US" sz="2000" spc="-1" strike="noStrike">
                <a:solidFill>
                  <a:srgbClr val="000000"/>
                </a:solidFill>
                <a:latin typeface="Arial"/>
              </a:rPr>
              <a:t>python_speech_features</a:t>
            </a:r>
            <a:endParaRPr b="0" lang="en-IN" sz="2000" spc="-1" strike="noStrike">
              <a:latin typeface="Arial"/>
            </a:endParaRPr>
          </a:p>
          <a:p>
            <a:pPr marL="343080" indent="-342720">
              <a:lnSpc>
                <a:spcPct val="150000"/>
              </a:lnSpc>
              <a:spcBef>
                <a:spcPts val="400"/>
              </a:spcBef>
              <a:buClr>
                <a:srgbClr val="00b050"/>
              </a:buClr>
              <a:buFont typeface="Symbol" charset="2"/>
              <a:buChar char=""/>
            </a:pPr>
            <a:r>
              <a:rPr b="0" lang="en-US" sz="2000" spc="-1" strike="noStrike">
                <a:solidFill>
                  <a:srgbClr val="00b050"/>
                </a:solidFill>
                <a:latin typeface="Arial"/>
              </a:rPr>
              <a:t>Features: </a:t>
            </a:r>
            <a:r>
              <a:rPr b="0" lang="en-US" sz="2000" spc="-1" strike="noStrike">
                <a:solidFill>
                  <a:srgbClr val="000000"/>
                </a:solidFill>
                <a:latin typeface="Arial"/>
              </a:rPr>
              <a:t>MFCC + Delta-MFCC</a:t>
            </a:r>
            <a:endParaRPr b="0" lang="en-IN" sz="2000" spc="-1" strike="noStrike">
              <a:latin typeface="Arial"/>
            </a:endParaRPr>
          </a:p>
          <a:p>
            <a:pPr marL="343080" indent="-342720">
              <a:lnSpc>
                <a:spcPct val="150000"/>
              </a:lnSpc>
              <a:spcBef>
                <a:spcPts val="400"/>
              </a:spcBef>
              <a:buClr>
                <a:srgbClr val="00b050"/>
              </a:buClr>
              <a:buFont typeface="Symbol" charset="2"/>
              <a:buChar char=""/>
            </a:pPr>
            <a:r>
              <a:rPr b="0" lang="en-US" sz="2000" spc="-1" strike="noStrike">
                <a:solidFill>
                  <a:srgbClr val="00b050"/>
                </a:solidFill>
                <a:latin typeface="Arial"/>
              </a:rPr>
              <a:t>Model training: </a:t>
            </a:r>
            <a:r>
              <a:rPr b="0" lang="en-US" sz="2000" spc="-1" strike="noStrike">
                <a:solidFill>
                  <a:srgbClr val="000000"/>
                </a:solidFill>
                <a:latin typeface="Arial"/>
              </a:rPr>
              <a:t>GMM</a:t>
            </a:r>
            <a:endParaRPr b="0" lang="en-IN" sz="2000" spc="-1" strike="noStrike">
              <a:latin typeface="Arial"/>
            </a:endParaRPr>
          </a:p>
          <a:p>
            <a:pPr marL="343080" indent="-342720" algn="just">
              <a:lnSpc>
                <a:spcPct val="150000"/>
              </a:lnSpc>
              <a:spcBef>
                <a:spcPts val="400"/>
              </a:spcBef>
              <a:tabLst>
                <a:tab algn="l" pos="0"/>
              </a:tabLst>
            </a:pPr>
            <a:r>
              <a:rPr b="0" lang="en-US" sz="2000" spc="-1" strike="noStrike">
                <a:solidFill>
                  <a:srgbClr val="000000"/>
                </a:solidFill>
                <a:latin typeface="Arial"/>
              </a:rPr>
              <a:t>-&gt; </a:t>
            </a:r>
            <a:r>
              <a:rPr b="0" lang="en-US" sz="1600" spc="-1" strike="noStrike">
                <a:solidFill>
                  <a:srgbClr val="000000"/>
                </a:solidFill>
                <a:latin typeface="Arial"/>
              </a:rPr>
              <a:t>Speaker recognition is a “</a:t>
            </a:r>
            <a:r>
              <a:rPr b="1" lang="en-US" sz="1600" spc="-1" strike="noStrike" u="sng">
                <a:solidFill>
                  <a:srgbClr val="009999"/>
                </a:solidFill>
                <a:uFillTx/>
                <a:latin typeface="Arial"/>
                <a:hlinkClick r:id="rId2"/>
              </a:rPr>
              <a:t>pattern recognition</a:t>
            </a:r>
            <a:r>
              <a:rPr b="0" lang="en-US" sz="1600" spc="-1" strike="noStrike">
                <a:solidFill>
                  <a:srgbClr val="000000"/>
                </a:solidFill>
                <a:latin typeface="Arial"/>
              </a:rPr>
              <a:t>” problem.</a:t>
            </a:r>
            <a:endParaRPr b="0" lang="en-IN" sz="1600" spc="-1" strike="noStrike">
              <a:latin typeface="Arial"/>
            </a:endParaRPr>
          </a:p>
          <a:p>
            <a:pPr marL="343080" indent="-342720" algn="just">
              <a:lnSpc>
                <a:spcPct val="150000"/>
              </a:lnSpc>
              <a:spcBef>
                <a:spcPts val="320"/>
              </a:spcBef>
              <a:tabLst>
                <a:tab algn="l" pos="0"/>
              </a:tabLst>
            </a:pPr>
            <a:r>
              <a:rPr b="0" lang="en-US" sz="1600" spc="-1" strike="noStrike">
                <a:solidFill>
                  <a:srgbClr val="000000"/>
                </a:solidFill>
                <a:latin typeface="Arial"/>
              </a:rPr>
              <a:t>-&gt; Spectral features are predominantly used in representing speaker characteristics. ( Cepstral is invert of Spectral)</a:t>
            </a:r>
            <a:endParaRPr b="0" lang="en-IN" sz="1600" spc="-1" strike="noStrike">
              <a:latin typeface="Arial"/>
            </a:endParaRPr>
          </a:p>
          <a:p>
            <a:pPr marL="343080" indent="-342720" algn="just">
              <a:lnSpc>
                <a:spcPct val="150000"/>
              </a:lnSpc>
              <a:spcBef>
                <a:spcPts val="320"/>
              </a:spcBef>
              <a:tabLst>
                <a:tab algn="l" pos="0"/>
              </a:tabLst>
            </a:pPr>
            <a:r>
              <a:rPr b="0" lang="en-US" sz="1600" spc="-1" strike="noStrike">
                <a:solidFill>
                  <a:srgbClr val="000000"/>
                </a:solidFill>
                <a:latin typeface="Arial"/>
              </a:rPr>
              <a:t>-&gt; The various technologies used to process and store voice prints include </a:t>
            </a:r>
            <a:r>
              <a:rPr b="0" i="1" lang="en-US" sz="1600" spc="-1" strike="noStrike" u="sng">
                <a:solidFill>
                  <a:srgbClr val="009999"/>
                </a:solidFill>
                <a:uFillTx/>
                <a:latin typeface="Arial"/>
                <a:hlinkClick r:id="rId3"/>
              </a:rPr>
              <a:t>frequency estimation</a:t>
            </a:r>
            <a:r>
              <a:rPr b="0" i="1" lang="en-US" sz="1600" spc="-1" strike="noStrike">
                <a:solidFill>
                  <a:srgbClr val="000000"/>
                </a:solidFill>
                <a:latin typeface="Arial"/>
              </a:rPr>
              <a:t>, </a:t>
            </a:r>
            <a:r>
              <a:rPr b="0" i="1" lang="en-US" sz="1600" spc="-1" strike="noStrike" u="sng">
                <a:solidFill>
                  <a:srgbClr val="009999"/>
                </a:solidFill>
                <a:uFillTx/>
                <a:latin typeface="Arial"/>
                <a:hlinkClick r:id="rId4"/>
              </a:rPr>
              <a:t>hidden Markov models</a:t>
            </a:r>
            <a:r>
              <a:rPr b="0" i="1" lang="en-US" sz="1600" spc="-1" strike="noStrike">
                <a:solidFill>
                  <a:srgbClr val="000000"/>
                </a:solidFill>
                <a:latin typeface="Arial"/>
              </a:rPr>
              <a:t> (HMM), </a:t>
            </a:r>
            <a:r>
              <a:rPr b="0" i="1" lang="en-US" sz="1600" spc="-1" strike="noStrike" u="sng">
                <a:solidFill>
                  <a:srgbClr val="009999"/>
                </a:solidFill>
                <a:uFillTx/>
                <a:latin typeface="Arial"/>
                <a:hlinkClick r:id="rId5"/>
              </a:rPr>
              <a:t>Gaussian mixture models</a:t>
            </a:r>
            <a:r>
              <a:rPr b="0" i="1" lang="en-US" sz="1600" spc="-1" strike="noStrike">
                <a:solidFill>
                  <a:srgbClr val="000000"/>
                </a:solidFill>
                <a:latin typeface="Arial"/>
              </a:rPr>
              <a:t> (GMM), </a:t>
            </a:r>
            <a:r>
              <a:rPr b="0" i="1" lang="en-US" sz="1600" spc="-1" strike="noStrike" u="sng">
                <a:solidFill>
                  <a:srgbClr val="009999"/>
                </a:solidFill>
                <a:uFillTx/>
                <a:latin typeface="Arial"/>
                <a:hlinkClick r:id="rId6"/>
              </a:rPr>
              <a:t>pattern matching</a:t>
            </a:r>
            <a:r>
              <a:rPr b="0" i="1" lang="en-US" sz="1600" spc="-1" strike="noStrike">
                <a:solidFill>
                  <a:srgbClr val="000000"/>
                </a:solidFill>
                <a:latin typeface="Arial"/>
              </a:rPr>
              <a:t> algorithms, </a:t>
            </a:r>
            <a:r>
              <a:rPr b="0" i="1" lang="en-US" sz="1600" spc="-1" strike="noStrike" u="sng">
                <a:solidFill>
                  <a:srgbClr val="009999"/>
                </a:solidFill>
                <a:uFillTx/>
                <a:latin typeface="Arial"/>
                <a:hlinkClick r:id="rId7"/>
              </a:rPr>
              <a:t>neural networks</a:t>
            </a:r>
            <a:r>
              <a:rPr b="0" i="1" lang="en-US" sz="1600" spc="-1" strike="noStrike">
                <a:solidFill>
                  <a:srgbClr val="000000"/>
                </a:solidFill>
                <a:latin typeface="Arial"/>
              </a:rPr>
              <a:t> (ANN or MLP), </a:t>
            </a:r>
            <a:r>
              <a:rPr b="0" i="1" lang="en-US" sz="1600" spc="-1" strike="noStrike" u="sng">
                <a:solidFill>
                  <a:srgbClr val="009999"/>
                </a:solidFill>
                <a:uFillTx/>
                <a:latin typeface="Arial"/>
                <a:hlinkClick r:id="rId8"/>
              </a:rPr>
              <a:t>matrix representation</a:t>
            </a:r>
            <a:r>
              <a:rPr b="0" i="1" lang="en-US" sz="1600" spc="-1" strike="noStrike">
                <a:solidFill>
                  <a:srgbClr val="000000"/>
                </a:solidFill>
                <a:latin typeface="Arial"/>
              </a:rPr>
              <a:t>,  </a:t>
            </a:r>
            <a:r>
              <a:rPr b="0" lang="en-US" sz="1600" spc="-1" strike="noStrike">
                <a:solidFill>
                  <a:srgbClr val="000000"/>
                </a:solidFill>
                <a:latin typeface="Arial"/>
              </a:rPr>
              <a:t>and </a:t>
            </a:r>
            <a:r>
              <a:rPr b="0" i="1" lang="en-US" sz="1600" spc="-1" strike="noStrike" u="sng">
                <a:solidFill>
                  <a:srgbClr val="009999"/>
                </a:solidFill>
                <a:uFillTx/>
                <a:latin typeface="Arial"/>
                <a:hlinkClick r:id="rId9"/>
              </a:rPr>
              <a:t>decision trees</a:t>
            </a:r>
            <a:r>
              <a:rPr b="0" lang="en-US" sz="1600" spc="-1" strike="noStrike">
                <a:solidFill>
                  <a:srgbClr val="000000"/>
                </a:solidFill>
                <a:latin typeface="Arial"/>
              </a:rPr>
              <a:t>.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5" name="CustomShape 1"/>
          <p:cNvSpPr/>
          <p:nvPr/>
        </p:nvSpPr>
        <p:spPr>
          <a:xfrm>
            <a:off x="2819520" y="0"/>
            <a:ext cx="77925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Concept behind Audio Analysis</a:t>
            </a:r>
            <a:endParaRPr b="0" lang="en-IN" sz="4000" spc="-1" strike="noStrike">
              <a:latin typeface="Arial"/>
            </a:endParaRPr>
          </a:p>
        </p:txBody>
      </p:sp>
      <p:sp>
        <p:nvSpPr>
          <p:cNvPr id="146" name="CustomShape 2"/>
          <p:cNvSpPr/>
          <p:nvPr/>
        </p:nvSpPr>
        <p:spPr>
          <a:xfrm>
            <a:off x="1905120" y="1523880"/>
            <a:ext cx="7086240" cy="5333760"/>
          </a:xfrm>
          <a:prstGeom prst="rect">
            <a:avLst/>
          </a:prstGeom>
          <a:noFill/>
          <a:ln>
            <a:noFill/>
          </a:ln>
        </p:spPr>
        <p:style>
          <a:lnRef idx="0"/>
          <a:fillRef idx="0"/>
          <a:effectRef idx="0"/>
          <a:fontRef idx="minor"/>
        </p:style>
        <p:txBody>
          <a:bodyPr lIns="90000" rIns="90000" tIns="45000" bIns="45000">
            <a:noAutofit/>
          </a:bodyPr>
          <a:p>
            <a:pPr marL="343080" indent="-342720">
              <a:lnSpc>
                <a:spcPct val="90000"/>
              </a:lnSpc>
              <a:spcBef>
                <a:spcPts val="479"/>
              </a:spcBef>
              <a:buClr>
                <a:srgbClr val="000000"/>
              </a:buClr>
              <a:buFont typeface="Symbol" charset="2"/>
              <a:buChar char=""/>
            </a:pPr>
            <a:r>
              <a:rPr b="1" lang="en-US" sz="2400" spc="-1" strike="noStrike">
                <a:solidFill>
                  <a:srgbClr val="000000"/>
                </a:solidFill>
                <a:latin typeface="Calibri"/>
                <a:ea typeface="Calibri"/>
              </a:rPr>
              <a:t>no two persons</a:t>
            </a:r>
            <a:r>
              <a:rPr b="0" lang="en-US" sz="2400" spc="-1" strike="noStrike">
                <a:solidFill>
                  <a:srgbClr val="000000"/>
                </a:solidFill>
                <a:latin typeface="Calibri"/>
                <a:ea typeface="Calibri"/>
              </a:rPr>
              <a:t> in the world have </a:t>
            </a:r>
            <a:r>
              <a:rPr b="1" lang="en-US" sz="2400" spc="-1" strike="noStrike">
                <a:solidFill>
                  <a:srgbClr val="000000"/>
                </a:solidFill>
                <a:latin typeface="Calibri"/>
                <a:ea typeface="Calibri"/>
              </a:rPr>
              <a:t>exactly the same voices</a:t>
            </a:r>
            <a:r>
              <a:rPr b="0" lang="en-US" sz="2400" spc="-1" strike="noStrike">
                <a:solidFill>
                  <a:srgbClr val="000000"/>
                </a:solidFill>
                <a:latin typeface="Calibri"/>
                <a:ea typeface="Calibri"/>
              </a:rPr>
              <a:t>.</a:t>
            </a:r>
            <a:endParaRPr b="0" lang="en-IN" sz="2400" spc="-1" strike="noStrike">
              <a:latin typeface="Arial"/>
            </a:endParaRPr>
          </a:p>
          <a:p>
            <a:pPr marL="343080" indent="-342720">
              <a:lnSpc>
                <a:spcPct val="90000"/>
              </a:lnSpc>
              <a:spcBef>
                <a:spcPts val="479"/>
              </a:spcBef>
              <a:buClr>
                <a:srgbClr val="000000"/>
              </a:buClr>
              <a:buFont typeface="Symbol" charset="2"/>
              <a:buChar char=""/>
            </a:pPr>
            <a:r>
              <a:rPr b="0" lang="en-US" sz="2400" spc="-1" strike="noStrike">
                <a:solidFill>
                  <a:srgbClr val="000000"/>
                </a:solidFill>
                <a:latin typeface="Calibri"/>
                <a:ea typeface="Calibri"/>
              </a:rPr>
              <a:t>Our vocal cords can be in any of about </a:t>
            </a:r>
            <a:r>
              <a:rPr b="1" lang="en-US" sz="2400" spc="-1" strike="noStrike">
                <a:solidFill>
                  <a:srgbClr val="000000"/>
                </a:solidFill>
                <a:latin typeface="Calibri"/>
                <a:ea typeface="Calibri"/>
              </a:rPr>
              <a:t>170 different </a:t>
            </a:r>
            <a:r>
              <a:rPr b="0" lang="en-US" sz="2400" spc="-1" strike="noStrike">
                <a:solidFill>
                  <a:srgbClr val="000000"/>
                </a:solidFill>
                <a:latin typeface="Calibri"/>
                <a:ea typeface="Calibri"/>
              </a:rPr>
              <a:t>positions.</a:t>
            </a:r>
            <a:endParaRPr b="0" lang="en-IN" sz="2400" spc="-1" strike="noStrike">
              <a:latin typeface="Arial"/>
            </a:endParaRPr>
          </a:p>
          <a:p>
            <a:pPr marL="343080" indent="-342720">
              <a:lnSpc>
                <a:spcPct val="90000"/>
              </a:lnSpc>
              <a:spcBef>
                <a:spcPts val="479"/>
              </a:spcBef>
              <a:buClr>
                <a:srgbClr val="000000"/>
              </a:buClr>
              <a:buFont typeface="Symbol" charset="2"/>
              <a:buChar char=""/>
            </a:pPr>
            <a:r>
              <a:rPr b="0" lang="en-US" sz="2400" spc="-1" strike="noStrike">
                <a:solidFill>
                  <a:srgbClr val="000000"/>
                </a:solidFill>
                <a:latin typeface="Calibri"/>
                <a:ea typeface="Calibri"/>
              </a:rPr>
              <a:t>The </a:t>
            </a:r>
            <a:r>
              <a:rPr b="1" lang="en-US" sz="2400" spc="-1" strike="noStrike">
                <a:solidFill>
                  <a:srgbClr val="000000"/>
                </a:solidFill>
                <a:latin typeface="Calibri"/>
                <a:ea typeface="Calibri"/>
              </a:rPr>
              <a:t>pitch</a:t>
            </a:r>
            <a:r>
              <a:rPr b="0" lang="en-US" sz="2400" spc="-1" strike="noStrike">
                <a:solidFill>
                  <a:srgbClr val="000000"/>
                </a:solidFill>
                <a:latin typeface="Calibri"/>
                <a:ea typeface="Calibri"/>
              </a:rPr>
              <a:t> of voice depends upon the </a:t>
            </a:r>
            <a:r>
              <a:rPr b="1" lang="en-US" sz="2400" spc="-1" strike="noStrike">
                <a:solidFill>
                  <a:srgbClr val="000000"/>
                </a:solidFill>
                <a:latin typeface="Calibri"/>
                <a:ea typeface="Calibri"/>
              </a:rPr>
              <a:t>length </a:t>
            </a:r>
            <a:r>
              <a:rPr b="0" lang="en-US" sz="2400" spc="-1" strike="noStrike">
                <a:solidFill>
                  <a:srgbClr val="000000"/>
                </a:solidFill>
                <a:latin typeface="Calibri"/>
                <a:ea typeface="Calibri"/>
              </a:rPr>
              <a:t>of the </a:t>
            </a:r>
            <a:r>
              <a:rPr b="1" lang="en-US" sz="2400" spc="-1" strike="noStrike">
                <a:solidFill>
                  <a:srgbClr val="000000"/>
                </a:solidFill>
                <a:latin typeface="Calibri"/>
                <a:ea typeface="Calibri"/>
              </a:rPr>
              <a:t>vocal cords</a:t>
            </a:r>
            <a:r>
              <a:rPr b="0" lang="en-US" sz="2400" spc="-1" strike="noStrike">
                <a:solidFill>
                  <a:srgbClr val="000000"/>
                </a:solidFill>
                <a:latin typeface="Calibri"/>
                <a:ea typeface="Calibri"/>
              </a:rPr>
              <a:t>.</a:t>
            </a:r>
            <a:endParaRPr b="0" lang="en-IN" sz="2400" spc="-1" strike="noStrike">
              <a:latin typeface="Arial"/>
            </a:endParaRPr>
          </a:p>
          <a:p>
            <a:pPr marL="343080" indent="-342720">
              <a:lnSpc>
                <a:spcPct val="90000"/>
              </a:lnSpc>
              <a:spcBef>
                <a:spcPts val="479"/>
              </a:spcBef>
              <a:buClr>
                <a:srgbClr val="000000"/>
              </a:buClr>
              <a:buFont typeface="Symbol" charset="2"/>
              <a:buChar char=""/>
            </a:pPr>
            <a:r>
              <a:rPr b="0" lang="en-US" sz="2400" spc="-1" strike="noStrike">
                <a:solidFill>
                  <a:srgbClr val="000000"/>
                </a:solidFill>
                <a:latin typeface="Calibri"/>
                <a:ea typeface="Calibri"/>
              </a:rPr>
              <a:t>Each voice has a certain </a:t>
            </a:r>
            <a:r>
              <a:rPr b="1" lang="en-US" sz="2400" spc="-1" strike="noStrike">
                <a:solidFill>
                  <a:srgbClr val="000000"/>
                </a:solidFill>
                <a:latin typeface="Calibri"/>
                <a:ea typeface="Calibri"/>
              </a:rPr>
              <a:t>range of frequencies</a:t>
            </a:r>
            <a:r>
              <a:rPr b="0" lang="en-US" sz="2400" spc="-1" strike="noStrike">
                <a:solidFill>
                  <a:srgbClr val="000000"/>
                </a:solidFill>
                <a:latin typeface="Calibri"/>
                <a:ea typeface="Calibri"/>
              </a:rPr>
              <a:t>. It is this </a:t>
            </a:r>
            <a:r>
              <a:rPr b="1" lang="en-US" sz="2400" spc="-1" strike="noStrike">
                <a:solidFill>
                  <a:srgbClr val="000000"/>
                </a:solidFill>
                <a:latin typeface="Calibri"/>
                <a:ea typeface="Calibri"/>
              </a:rPr>
              <a:t>range</a:t>
            </a:r>
            <a:r>
              <a:rPr b="0" lang="en-US" sz="2400" spc="-1" strike="noStrike">
                <a:solidFill>
                  <a:srgbClr val="000000"/>
                </a:solidFill>
                <a:latin typeface="Calibri"/>
                <a:ea typeface="Calibri"/>
              </a:rPr>
              <a:t> that </a:t>
            </a:r>
            <a:r>
              <a:rPr b="1" lang="en-US" sz="2400" spc="-1" strike="noStrike">
                <a:solidFill>
                  <a:srgbClr val="000000"/>
                </a:solidFill>
                <a:latin typeface="Calibri"/>
                <a:ea typeface="Calibri"/>
              </a:rPr>
              <a:t>determines</a:t>
            </a:r>
            <a:r>
              <a:rPr b="0" lang="en-US" sz="2400" spc="-1" strike="noStrike">
                <a:solidFill>
                  <a:srgbClr val="000000"/>
                </a:solidFill>
                <a:latin typeface="Calibri"/>
                <a:ea typeface="Calibri"/>
              </a:rPr>
              <a:t> the kind of voice a person has.</a:t>
            </a:r>
            <a:endParaRPr b="0" lang="en-IN" sz="2400" spc="-1" strike="noStrike">
              <a:latin typeface="Arial"/>
            </a:endParaRPr>
          </a:p>
          <a:p>
            <a:pPr marL="343080" indent="-342720" algn="just">
              <a:lnSpc>
                <a:spcPct val="90000"/>
              </a:lnSpc>
              <a:spcBef>
                <a:spcPts val="479"/>
              </a:spcBef>
              <a:buClr>
                <a:srgbClr val="000000"/>
              </a:buClr>
              <a:buFont typeface="Symbol" charset="2"/>
              <a:buChar char=""/>
            </a:pPr>
            <a:r>
              <a:rPr b="0" lang="en-US" sz="2400" spc="-1" strike="noStrike">
                <a:solidFill>
                  <a:srgbClr val="000000"/>
                </a:solidFill>
                <a:latin typeface="Calibri"/>
                <a:ea typeface="Calibri"/>
              </a:rPr>
              <a:t>The movement of the tongue against the palate, the shaping of the lips and arrangement of teeth also bring about changes in the voice. Since the structures and movements of all these organs are different in different persons, the </a:t>
            </a:r>
            <a:r>
              <a:rPr b="1" lang="en-US" sz="2400" spc="-1" strike="noStrike">
                <a:solidFill>
                  <a:srgbClr val="000000"/>
                </a:solidFill>
                <a:latin typeface="Calibri"/>
                <a:ea typeface="Calibri"/>
              </a:rPr>
              <a:t>voices of no two persons in the world can be identical.</a:t>
            </a:r>
            <a:endParaRPr b="0" lang="en-IN" sz="2400" spc="-1" strike="noStrike">
              <a:latin typeface="Arial"/>
            </a:endParaRPr>
          </a:p>
          <a:p>
            <a:pPr>
              <a:lnSpc>
                <a:spcPct val="90000"/>
              </a:lnSpc>
              <a:spcBef>
                <a:spcPts val="479"/>
              </a:spcBef>
            </a:pPr>
            <a:endParaRPr b="0" lang="en-IN" sz="2400" spc="-1" strike="noStrike">
              <a:latin typeface="Arial"/>
            </a:endParaRPr>
          </a:p>
          <a:p>
            <a:pPr>
              <a:lnSpc>
                <a:spcPct val="90000"/>
              </a:lnSpc>
              <a:spcBef>
                <a:spcPts val="479"/>
              </a:spcBef>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7" name="CustomShape 1"/>
          <p:cNvSpPr/>
          <p:nvPr/>
        </p:nvSpPr>
        <p:spPr>
          <a:xfrm>
            <a:off x="2743200" y="380880"/>
            <a:ext cx="6400440" cy="761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Literature Review</a:t>
            </a:r>
            <a:endParaRPr b="0" lang="en-IN" sz="4000" spc="-1" strike="noStrike">
              <a:latin typeface="Arial"/>
            </a:endParaRPr>
          </a:p>
        </p:txBody>
      </p:sp>
      <p:sp>
        <p:nvSpPr>
          <p:cNvPr id="148" name="CustomShape 2"/>
          <p:cNvSpPr/>
          <p:nvPr/>
        </p:nvSpPr>
        <p:spPr>
          <a:xfrm>
            <a:off x="1600200" y="1523880"/>
            <a:ext cx="7314840" cy="5028840"/>
          </a:xfrm>
          <a:prstGeom prst="rect">
            <a:avLst/>
          </a:prstGeom>
          <a:noFill/>
          <a:ln>
            <a:noFill/>
          </a:ln>
        </p:spPr>
        <p:style>
          <a:lnRef idx="0"/>
          <a:fillRef idx="0"/>
          <a:effectRef idx="0"/>
          <a:fontRef idx="minor"/>
        </p:style>
        <p:txBody>
          <a:bodyPr lIns="90000" rIns="90000" tIns="45000" bIns="45000">
            <a:noAutofit/>
          </a:bodyPr>
          <a:p>
            <a:pPr marL="343080" indent="-342720">
              <a:lnSpc>
                <a:spcPct val="150000"/>
              </a:lnSpc>
              <a:spcBef>
                <a:spcPts val="400"/>
              </a:spcBef>
              <a:buClr>
                <a:srgbClr val="000000"/>
              </a:buClr>
              <a:buFont typeface="Symbol" charset="2"/>
              <a:buChar char=""/>
            </a:pPr>
            <a:r>
              <a:rPr b="0" lang="en-US" sz="2000" spc="-1" strike="noStrike">
                <a:solidFill>
                  <a:srgbClr val="000000"/>
                </a:solidFill>
                <a:latin typeface="Arial"/>
              </a:rPr>
              <a:t>There are many open issues in the field of automatic speaker identification. Among them, </a:t>
            </a:r>
            <a:r>
              <a:rPr b="1" lang="en-US" sz="2000" spc="-1" strike="noStrike">
                <a:solidFill>
                  <a:srgbClr val="000000"/>
                </a:solidFill>
                <a:latin typeface="Arial"/>
              </a:rPr>
              <a:t>the choice of the appropriate speech signal features </a:t>
            </a:r>
            <a:r>
              <a:rPr b="0" lang="en-US" sz="2000" spc="-1" strike="noStrike">
                <a:solidFill>
                  <a:srgbClr val="000000"/>
                </a:solidFill>
                <a:latin typeface="Arial"/>
              </a:rPr>
              <a:t>and </a:t>
            </a:r>
            <a:r>
              <a:rPr b="1" lang="en-US" sz="2000" spc="-1" strike="noStrike">
                <a:solidFill>
                  <a:srgbClr val="000000"/>
                </a:solidFill>
                <a:latin typeface="Arial"/>
              </a:rPr>
              <a:t>machine learning algorithms</a:t>
            </a:r>
            <a:r>
              <a:rPr b="0" lang="en-US" sz="2000" spc="-1" strike="noStrike">
                <a:solidFill>
                  <a:srgbClr val="000000"/>
                </a:solidFill>
                <a:latin typeface="Arial"/>
              </a:rPr>
              <a:t> could be mentioned.</a:t>
            </a:r>
            <a:endParaRPr b="0" lang="en-IN" sz="2000" spc="-1" strike="noStrike">
              <a:latin typeface="Arial"/>
            </a:endParaRPr>
          </a:p>
          <a:p>
            <a:pPr marL="343080" indent="-342720">
              <a:lnSpc>
                <a:spcPct val="150000"/>
              </a:lnSpc>
              <a:spcBef>
                <a:spcPts val="400"/>
              </a:spcBef>
              <a:buClr>
                <a:srgbClr val="000000"/>
              </a:buClr>
              <a:buFont typeface="Symbol" charset="2"/>
              <a:buChar char=""/>
            </a:pPr>
            <a:r>
              <a:rPr b="0" lang="en-US" sz="2000" spc="-1" strike="noStrike">
                <a:solidFill>
                  <a:srgbClr val="000000"/>
                </a:solidFill>
                <a:latin typeface="Arial"/>
              </a:rPr>
              <a:t>We believe </a:t>
            </a:r>
            <a:r>
              <a:rPr b="1" lang="en-US" sz="2000" spc="-1" strike="noStrike">
                <a:solidFill>
                  <a:srgbClr val="000000"/>
                </a:solidFill>
                <a:latin typeface="Arial"/>
              </a:rPr>
              <a:t>MFCC-GMM model </a:t>
            </a:r>
            <a:r>
              <a:rPr b="0" lang="en-US" sz="2000" spc="-1" strike="noStrike">
                <a:solidFill>
                  <a:srgbClr val="000000"/>
                </a:solidFill>
                <a:latin typeface="Arial"/>
              </a:rPr>
              <a:t>is most appropriate based on parameters like </a:t>
            </a:r>
            <a:r>
              <a:rPr b="1" lang="en-US" sz="2000" spc="-1" strike="noStrike">
                <a:solidFill>
                  <a:srgbClr val="000000"/>
                </a:solidFill>
                <a:latin typeface="Arial"/>
              </a:rPr>
              <a:t>identification accuracy, computation time, false rejection</a:t>
            </a:r>
            <a:r>
              <a:rPr b="0" lang="en-US" sz="2000" spc="-1" strike="noStrike">
                <a:solidFill>
                  <a:srgbClr val="000000"/>
                </a:solidFill>
                <a:latin typeface="Arial"/>
              </a:rPr>
              <a:t>, and </a:t>
            </a:r>
            <a:r>
              <a:rPr b="1" lang="en-US" sz="2000" spc="-1" strike="noStrike">
                <a:solidFill>
                  <a:srgbClr val="000000"/>
                </a:solidFill>
                <a:latin typeface="Arial"/>
              </a:rPr>
              <a:t>false acceptance rate</a:t>
            </a:r>
            <a:r>
              <a:rPr b="0" lang="en-US" sz="2000" spc="-1" strike="noStrike">
                <a:solidFill>
                  <a:srgbClr val="000000"/>
                </a:solidFill>
                <a:latin typeface="Arial"/>
              </a:rPr>
              <a:t>.</a:t>
            </a:r>
            <a:endParaRPr b="0" lang="en-IN" sz="2000" spc="-1" strike="noStrike">
              <a:latin typeface="Arial"/>
            </a:endParaRPr>
          </a:p>
          <a:p>
            <a:pPr marL="343080" indent="-342720">
              <a:lnSpc>
                <a:spcPct val="150000"/>
              </a:lnSpc>
              <a:spcBef>
                <a:spcPts val="400"/>
              </a:spcBef>
              <a:buClr>
                <a:srgbClr val="000000"/>
              </a:buClr>
              <a:buFont typeface="Symbol" charset="2"/>
              <a:buChar char=""/>
            </a:pPr>
            <a:r>
              <a:rPr b="0" lang="en-US" sz="2000" spc="-1" strike="noStrike">
                <a:solidFill>
                  <a:srgbClr val="000000"/>
                </a:solidFill>
                <a:latin typeface="Arial"/>
              </a:rPr>
              <a:t>The proposed system is a version of voice biometric which incorporates </a:t>
            </a:r>
            <a:r>
              <a:rPr b="1" lang="en-US" sz="2000" spc="-1" strike="noStrike">
                <a:solidFill>
                  <a:srgbClr val="000000"/>
                </a:solidFill>
                <a:latin typeface="Arial"/>
              </a:rPr>
              <a:t>text independent speaker identification </a:t>
            </a:r>
            <a:r>
              <a:rPr b="0" lang="en-US" sz="2000" spc="-1" strike="noStrike">
                <a:solidFill>
                  <a:srgbClr val="000000"/>
                </a:solidFill>
                <a:latin typeface="Arial"/>
              </a:rPr>
              <a:t>implemented independently.</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9" name="CustomShape 1"/>
          <p:cNvSpPr/>
          <p:nvPr/>
        </p:nvSpPr>
        <p:spPr>
          <a:xfrm>
            <a:off x="2895480" y="0"/>
            <a:ext cx="6248160" cy="114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000" spc="-1" strike="noStrike">
                <a:solidFill>
                  <a:srgbClr val="000000"/>
                </a:solidFill>
                <a:latin typeface="Arial"/>
              </a:rPr>
              <a:t>Neural Nets for Speaker Identification</a:t>
            </a:r>
            <a:endParaRPr b="0" lang="en-IN" sz="4000" spc="-1" strike="noStrike">
              <a:latin typeface="Arial"/>
            </a:endParaRPr>
          </a:p>
        </p:txBody>
      </p:sp>
      <p:sp>
        <p:nvSpPr>
          <p:cNvPr id="150" name="CustomShape 2"/>
          <p:cNvSpPr/>
          <p:nvPr/>
        </p:nvSpPr>
        <p:spPr>
          <a:xfrm>
            <a:off x="1752480" y="1828800"/>
            <a:ext cx="7391160" cy="4495320"/>
          </a:xfrm>
          <a:prstGeom prst="rect">
            <a:avLst/>
          </a:prstGeom>
          <a:noFill/>
          <a:ln>
            <a:noFill/>
          </a:ln>
        </p:spPr>
        <p:style>
          <a:lnRef idx="0"/>
          <a:fillRef idx="0"/>
          <a:effectRef idx="0"/>
          <a:fontRef idx="minor"/>
        </p:style>
      </p:sp>
      <p:pic>
        <p:nvPicPr>
          <p:cNvPr id="151" name="Picture 3" descr="https://www.pyimagesearch.com/wp-content/uploads/2016/08/simple_neural_network_header.jpg"/>
          <p:cNvPicPr/>
          <p:nvPr/>
        </p:nvPicPr>
        <p:blipFill>
          <a:blip r:embed="rId2"/>
          <a:stretch/>
        </p:blipFill>
        <p:spPr>
          <a:xfrm>
            <a:off x="1828800" y="1600200"/>
            <a:ext cx="6476760" cy="2742840"/>
          </a:xfrm>
          <a:prstGeom prst="rect">
            <a:avLst/>
          </a:prstGeom>
          <a:ln w="9360">
            <a:noFill/>
          </a:ln>
        </p:spPr>
      </p:pic>
      <p:sp>
        <p:nvSpPr>
          <p:cNvPr id="152" name="CustomShape 3"/>
          <p:cNvSpPr/>
          <p:nvPr/>
        </p:nvSpPr>
        <p:spPr>
          <a:xfrm>
            <a:off x="1600200" y="4419720"/>
            <a:ext cx="7162560" cy="2422080"/>
          </a:xfrm>
          <a:prstGeom prst="rect">
            <a:avLst/>
          </a:prstGeom>
          <a:noFill/>
          <a:ln>
            <a:noFill/>
          </a:ln>
        </p:spPr>
        <p:style>
          <a:lnRef idx="0"/>
          <a:fillRef idx="0"/>
          <a:effectRef idx="0"/>
          <a:fontRef idx="minor"/>
        </p:style>
        <p:txBody>
          <a:bodyPr lIns="90000" rIns="90000" tIns="45000" bIns="45000">
            <a:spAutoFit/>
          </a:bodyPr>
          <a:p>
            <a:pPr indent="-216000">
              <a:lnSpc>
                <a:spcPct val="150000"/>
              </a:lnSpc>
              <a:buClr>
                <a:srgbClr val="000000"/>
              </a:buClr>
              <a:buFont typeface="Arial"/>
              <a:buChar char="•"/>
            </a:pPr>
            <a:r>
              <a:rPr b="0" lang="en-US" sz="1800" spc="-1" strike="noStrike">
                <a:solidFill>
                  <a:srgbClr val="000000"/>
                </a:solidFill>
                <a:latin typeface="Arial"/>
              </a:rPr>
              <a:t>The recent application of </a:t>
            </a:r>
            <a:r>
              <a:rPr b="1" lang="en-US" sz="1800" spc="-1" strike="noStrike">
                <a:solidFill>
                  <a:srgbClr val="000000"/>
                </a:solidFill>
                <a:latin typeface="Arial"/>
              </a:rPr>
              <a:t>deep neural networks (DNN</a:t>
            </a:r>
            <a:r>
              <a:rPr b="0" lang="en-US" sz="1800" spc="-1" strike="noStrike">
                <a:solidFill>
                  <a:srgbClr val="000000"/>
                </a:solidFill>
                <a:latin typeface="Arial"/>
              </a:rPr>
              <a:t>) to </a:t>
            </a:r>
            <a:r>
              <a:rPr b="1" lang="en-US" sz="1800" spc="-1" strike="noStrike">
                <a:solidFill>
                  <a:srgbClr val="000000"/>
                </a:solidFill>
                <a:latin typeface="Arial"/>
              </a:rPr>
              <a:t>speaker identification (SID) </a:t>
            </a:r>
            <a:r>
              <a:rPr b="0" lang="en-US" sz="1800" spc="-1" strike="noStrike">
                <a:solidFill>
                  <a:srgbClr val="000000"/>
                </a:solidFill>
                <a:latin typeface="Arial"/>
              </a:rPr>
              <a:t>has resulted in significant improvements over current state-of-the-art on telephone speech.</a:t>
            </a:r>
            <a:endParaRPr b="0" lang="en-IN" sz="1800" spc="-1" strike="noStrike">
              <a:latin typeface="Arial"/>
            </a:endParaRPr>
          </a:p>
          <a:p>
            <a:pPr>
              <a:lnSpc>
                <a:spcPct val="100000"/>
              </a:lnSpc>
            </a:pPr>
            <a:endParaRPr b="0" lang="en-IN" sz="1800" spc="-1" strike="noStrike">
              <a:latin typeface="Arial"/>
            </a:endParaRPr>
          </a:p>
          <a:p>
            <a:pPr indent="-216000">
              <a:lnSpc>
                <a:spcPct val="100000"/>
              </a:lnSpc>
              <a:buClr>
                <a:srgbClr val="000000"/>
              </a:buClr>
              <a:buFont typeface="Arial"/>
              <a:buChar char="•"/>
            </a:pPr>
            <a:r>
              <a:rPr b="1" lang="en-US" sz="1800" spc="-1" strike="noStrike">
                <a:solidFill>
                  <a:srgbClr val="000000"/>
                </a:solidFill>
                <a:latin typeface="Arial"/>
              </a:rPr>
              <a:t>Two approaches </a:t>
            </a:r>
            <a:r>
              <a:rPr b="0" lang="en-US" sz="1800" spc="-1" strike="noStrike">
                <a:solidFill>
                  <a:srgbClr val="000000"/>
                </a:solidFill>
                <a:latin typeface="Arial"/>
              </a:rPr>
              <a:t>to DNN-based SID: </a:t>
            </a:r>
            <a:endParaRPr b="0" lang="en-IN"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rPr>
              <a:t>1.)  one that uses the </a:t>
            </a:r>
            <a:r>
              <a:rPr b="1" lang="en-US" sz="1800" spc="-1" strike="noStrike">
                <a:solidFill>
                  <a:srgbClr val="000000"/>
                </a:solidFill>
                <a:latin typeface="Arial"/>
              </a:rPr>
              <a:t>DNN to extract features</a:t>
            </a:r>
            <a:r>
              <a:rPr b="0" lang="en-US" sz="1800" spc="-1" strike="noStrike">
                <a:solidFill>
                  <a:srgbClr val="000000"/>
                </a:solidFill>
                <a:latin typeface="Arial"/>
              </a:rPr>
              <a:t>,</a:t>
            </a:r>
            <a:endParaRPr b="0" lang="en-IN" sz="1800" spc="-1" strike="noStrike">
              <a:latin typeface="Arial"/>
            </a:endParaRPr>
          </a:p>
          <a:p>
            <a:pPr lvl="1" marL="457200" indent="-216000">
              <a:lnSpc>
                <a:spcPct val="100000"/>
              </a:lnSpc>
              <a:buClr>
                <a:srgbClr val="000000"/>
              </a:buClr>
              <a:buFont typeface="Arial"/>
              <a:buChar char="•"/>
            </a:pPr>
            <a:r>
              <a:rPr b="0" lang="en-US" sz="1800" spc="-1" strike="noStrike">
                <a:solidFill>
                  <a:srgbClr val="000000"/>
                </a:solidFill>
                <a:latin typeface="Arial"/>
              </a:rPr>
              <a:t> </a:t>
            </a:r>
            <a:r>
              <a:rPr b="0" lang="en-US" sz="1800" spc="-1" strike="noStrike">
                <a:solidFill>
                  <a:srgbClr val="000000"/>
                </a:solidFill>
                <a:latin typeface="Arial"/>
              </a:rPr>
              <a:t>2.) that uses the </a:t>
            </a:r>
            <a:r>
              <a:rPr b="1" lang="en-US" sz="1800" spc="-1" strike="noStrike">
                <a:solidFill>
                  <a:srgbClr val="000000"/>
                </a:solidFill>
                <a:latin typeface="Arial"/>
              </a:rPr>
              <a:t>DNN during feature modeling</a:t>
            </a:r>
            <a:r>
              <a:rPr b="0" lang="en-US" sz="1800" spc="-1" strike="noStrike">
                <a:solidFill>
                  <a:srgbClr val="000000"/>
                </a:solidFill>
                <a:latin typeface="Arial"/>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501</TotalTime>
  <Application>LibreOffice/6.4.7.2$Linux_X86_64 LibreOffice_project/40$Build-2</Application>
  <Words>1275</Words>
  <Paragraphs>195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FORREST_GUMP</dc:creator>
  <dc:description/>
  <dc:language>en-IN</dc:language>
  <cp:lastModifiedBy/>
  <dcterms:modified xsi:type="dcterms:W3CDTF">2022-03-04T14:35:29Z</dcterms:modified>
  <cp:revision>44</cp:revision>
  <dc:subject/>
  <dc:title>  Data Base Management System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37</vt:i4>
  </property>
</Properties>
</file>